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9" r:id="rId2"/>
    <p:sldId id="256" r:id="rId3"/>
    <p:sldId id="334" r:id="rId4"/>
    <p:sldId id="333" r:id="rId5"/>
    <p:sldId id="326" r:id="rId6"/>
    <p:sldId id="335" r:id="rId7"/>
    <p:sldId id="330" r:id="rId8"/>
    <p:sldId id="257" r:id="rId9"/>
    <p:sldId id="258" r:id="rId10"/>
    <p:sldId id="259" r:id="rId11"/>
    <p:sldId id="271" r:id="rId12"/>
    <p:sldId id="322" r:id="rId13"/>
    <p:sldId id="288" r:id="rId14"/>
    <p:sldId id="290" r:id="rId15"/>
    <p:sldId id="306" r:id="rId16"/>
    <p:sldId id="307" r:id="rId17"/>
    <p:sldId id="281" r:id="rId18"/>
    <p:sldId id="323" r:id="rId19"/>
    <p:sldId id="320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5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8A63F-32A0-4456-9FAE-A763DD284F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6C4B5A-D766-407C-BBD3-5E91D2DA6DD2}">
      <dgm:prSet phldrT="[Text]"/>
      <dgm:spPr/>
      <dgm:t>
        <a:bodyPr/>
        <a:lstStyle/>
        <a:p>
          <a:r>
            <a:rPr lang="en-GB" dirty="0"/>
            <a:t>Some degree subjects ask for specific A levels. Check entry requirements before choosing your A levels.</a:t>
          </a:r>
        </a:p>
      </dgm:t>
    </dgm:pt>
    <dgm:pt modelId="{F4798954-3190-45FB-86EA-FA550DF6967F}" type="parTrans" cxnId="{334DD054-8A2B-4DBD-A873-98ED8F9A4452}">
      <dgm:prSet/>
      <dgm:spPr/>
      <dgm:t>
        <a:bodyPr/>
        <a:lstStyle/>
        <a:p>
          <a:endParaRPr lang="en-GB"/>
        </a:p>
      </dgm:t>
    </dgm:pt>
    <dgm:pt modelId="{4018A532-FC95-44F0-BFD0-9B9C93DD50EA}" type="sibTrans" cxnId="{334DD054-8A2B-4DBD-A873-98ED8F9A4452}">
      <dgm:prSet/>
      <dgm:spPr/>
      <dgm:t>
        <a:bodyPr/>
        <a:lstStyle/>
        <a:p>
          <a:endParaRPr lang="en-GB"/>
        </a:p>
      </dgm:t>
    </dgm:pt>
    <dgm:pt modelId="{57DF6917-BAB7-4E87-BC6B-545BE0EB3022}">
      <dgm:prSet phldrT="[Text]" phldr="1"/>
      <dgm:spPr/>
      <dgm:t>
        <a:bodyPr/>
        <a:lstStyle/>
        <a:p>
          <a:endParaRPr lang="en-GB"/>
        </a:p>
      </dgm:t>
    </dgm:pt>
    <dgm:pt modelId="{E72FF165-A42E-4818-B961-260DCBDB9ABD}" type="parTrans" cxnId="{4ED0D596-4BE0-4257-845F-3A976A1611D4}">
      <dgm:prSet/>
      <dgm:spPr/>
      <dgm:t>
        <a:bodyPr/>
        <a:lstStyle/>
        <a:p>
          <a:endParaRPr lang="en-GB"/>
        </a:p>
      </dgm:t>
    </dgm:pt>
    <dgm:pt modelId="{3FA94BEE-EFA5-41C3-BE9C-1B2287DDBC3C}" type="sibTrans" cxnId="{4ED0D596-4BE0-4257-845F-3A976A1611D4}">
      <dgm:prSet/>
      <dgm:spPr/>
      <dgm:t>
        <a:bodyPr/>
        <a:lstStyle/>
        <a:p>
          <a:endParaRPr lang="en-GB"/>
        </a:p>
      </dgm:t>
    </dgm:pt>
    <dgm:pt modelId="{978A774D-6D11-4F89-9ABF-C0573E265F46}">
      <dgm:prSet phldrT="[Text]" phldr="1"/>
      <dgm:spPr/>
      <dgm:t>
        <a:bodyPr/>
        <a:lstStyle/>
        <a:p>
          <a:endParaRPr lang="en-GB"/>
        </a:p>
      </dgm:t>
    </dgm:pt>
    <dgm:pt modelId="{541055CE-92AB-47E3-B534-AA7B3A4298FD}" type="parTrans" cxnId="{0FAC87A4-3B8A-47A3-8197-CE53E4654FBB}">
      <dgm:prSet/>
      <dgm:spPr/>
      <dgm:t>
        <a:bodyPr/>
        <a:lstStyle/>
        <a:p>
          <a:endParaRPr lang="en-GB"/>
        </a:p>
      </dgm:t>
    </dgm:pt>
    <dgm:pt modelId="{5A6F2BB5-8A74-4C4E-BD7C-BD1E2A624113}" type="sibTrans" cxnId="{0FAC87A4-3B8A-47A3-8197-CE53E4654FBB}">
      <dgm:prSet/>
      <dgm:spPr/>
      <dgm:t>
        <a:bodyPr/>
        <a:lstStyle/>
        <a:p>
          <a:endParaRPr lang="en-GB"/>
        </a:p>
      </dgm:t>
    </dgm:pt>
    <dgm:pt modelId="{883F362F-6B05-4358-878D-E2D0E6DCE6DE}">
      <dgm:prSet phldrT="[Text]" phldr="1"/>
      <dgm:spPr/>
      <dgm:t>
        <a:bodyPr/>
        <a:lstStyle/>
        <a:p>
          <a:endParaRPr lang="en-GB" dirty="0"/>
        </a:p>
      </dgm:t>
    </dgm:pt>
    <dgm:pt modelId="{190F5EF3-06B3-4B3D-8450-D8677F073AF4}" type="parTrans" cxnId="{0B0AE1C6-3A2F-45A0-ACED-B11ECC4F319E}">
      <dgm:prSet/>
      <dgm:spPr/>
      <dgm:t>
        <a:bodyPr/>
        <a:lstStyle/>
        <a:p>
          <a:endParaRPr lang="en-GB"/>
        </a:p>
      </dgm:t>
    </dgm:pt>
    <dgm:pt modelId="{0C96C438-1BFA-41F9-A4E3-F7996B65B4AB}" type="sibTrans" cxnId="{0B0AE1C6-3A2F-45A0-ACED-B11ECC4F319E}">
      <dgm:prSet/>
      <dgm:spPr/>
      <dgm:t>
        <a:bodyPr/>
        <a:lstStyle/>
        <a:p>
          <a:endParaRPr lang="en-GB"/>
        </a:p>
      </dgm:t>
    </dgm:pt>
    <dgm:pt modelId="{4D7787D5-DC43-4E0D-A9E9-8AFE18E9A791}">
      <dgm:prSet phldrT="[Text]" phldr="1"/>
      <dgm:spPr/>
      <dgm:t>
        <a:bodyPr/>
        <a:lstStyle/>
        <a:p>
          <a:endParaRPr lang="en-GB"/>
        </a:p>
      </dgm:t>
    </dgm:pt>
    <dgm:pt modelId="{51789133-8558-4EC4-A459-58633636EF77}" type="parTrans" cxnId="{69031374-FC43-4881-BEBA-9E6BF2CD7C56}">
      <dgm:prSet/>
      <dgm:spPr/>
      <dgm:t>
        <a:bodyPr/>
        <a:lstStyle/>
        <a:p>
          <a:endParaRPr lang="en-GB"/>
        </a:p>
      </dgm:t>
    </dgm:pt>
    <dgm:pt modelId="{7DDB72D7-F055-4C62-BED8-08936171B85D}" type="sibTrans" cxnId="{69031374-FC43-4881-BEBA-9E6BF2CD7C56}">
      <dgm:prSet/>
      <dgm:spPr/>
      <dgm:t>
        <a:bodyPr/>
        <a:lstStyle/>
        <a:p>
          <a:endParaRPr lang="en-GB"/>
        </a:p>
      </dgm:t>
    </dgm:pt>
    <dgm:pt modelId="{BC1A6EB1-189E-42DE-B0C0-FF812BBDB26B}">
      <dgm:prSet phldrT="[Text]" phldr="1"/>
      <dgm:spPr/>
      <dgm:t>
        <a:bodyPr/>
        <a:lstStyle/>
        <a:p>
          <a:endParaRPr lang="en-GB"/>
        </a:p>
      </dgm:t>
    </dgm:pt>
    <dgm:pt modelId="{E90A87FE-AE9A-496C-8A5B-C9DDF2349BD1}" type="parTrans" cxnId="{BB2627AF-C43C-49FE-BDE9-D51F225069A3}">
      <dgm:prSet/>
      <dgm:spPr/>
      <dgm:t>
        <a:bodyPr/>
        <a:lstStyle/>
        <a:p>
          <a:endParaRPr lang="en-GB"/>
        </a:p>
      </dgm:t>
    </dgm:pt>
    <dgm:pt modelId="{DB5AD616-28DD-4A5F-B9DA-EB4671BFB559}" type="sibTrans" cxnId="{BB2627AF-C43C-49FE-BDE9-D51F225069A3}">
      <dgm:prSet/>
      <dgm:spPr/>
      <dgm:t>
        <a:bodyPr/>
        <a:lstStyle/>
        <a:p>
          <a:endParaRPr lang="en-GB"/>
        </a:p>
      </dgm:t>
    </dgm:pt>
    <dgm:pt modelId="{24FC8D3A-E4A9-4AA8-A9BD-4DB6BF04DF30}">
      <dgm:prSet phldrT="[Text]" phldr="1"/>
      <dgm:spPr/>
      <dgm:t>
        <a:bodyPr/>
        <a:lstStyle/>
        <a:p>
          <a:endParaRPr lang="en-GB"/>
        </a:p>
      </dgm:t>
    </dgm:pt>
    <dgm:pt modelId="{2AF31357-DB53-4C94-BEE3-7298D6C661C8}" type="parTrans" cxnId="{6645B918-7723-45A4-B208-5CA26EC2B27B}">
      <dgm:prSet/>
      <dgm:spPr/>
      <dgm:t>
        <a:bodyPr/>
        <a:lstStyle/>
        <a:p>
          <a:endParaRPr lang="en-GB"/>
        </a:p>
      </dgm:t>
    </dgm:pt>
    <dgm:pt modelId="{9F70EB86-C64B-4C2C-B82E-27C2C7E0346D}" type="sibTrans" cxnId="{6645B918-7723-45A4-B208-5CA26EC2B27B}">
      <dgm:prSet/>
      <dgm:spPr/>
      <dgm:t>
        <a:bodyPr/>
        <a:lstStyle/>
        <a:p>
          <a:endParaRPr lang="en-GB"/>
        </a:p>
      </dgm:t>
    </dgm:pt>
    <dgm:pt modelId="{B5D168EF-3355-404D-9C02-525BF0F58CA6}">
      <dgm:prSet phldrT="[Text]" phldr="1"/>
      <dgm:spPr/>
      <dgm:t>
        <a:bodyPr/>
        <a:lstStyle/>
        <a:p>
          <a:endParaRPr lang="en-GB"/>
        </a:p>
      </dgm:t>
    </dgm:pt>
    <dgm:pt modelId="{36B04B00-B6DF-4048-8127-DE090EFC229F}" type="parTrans" cxnId="{FFE82138-0814-4EC3-9E18-7A115A549C73}">
      <dgm:prSet/>
      <dgm:spPr/>
      <dgm:t>
        <a:bodyPr/>
        <a:lstStyle/>
        <a:p>
          <a:endParaRPr lang="en-GB"/>
        </a:p>
      </dgm:t>
    </dgm:pt>
    <dgm:pt modelId="{EA7992B7-458F-4BEE-856E-C7736434B9DC}" type="sibTrans" cxnId="{FFE82138-0814-4EC3-9E18-7A115A549C73}">
      <dgm:prSet/>
      <dgm:spPr/>
      <dgm:t>
        <a:bodyPr/>
        <a:lstStyle/>
        <a:p>
          <a:endParaRPr lang="en-GB"/>
        </a:p>
      </dgm:t>
    </dgm:pt>
    <dgm:pt modelId="{B3C970C3-2205-442E-A36E-9B92EDC12B47}">
      <dgm:prSet phldrT="[Text]" phldr="1"/>
      <dgm:spPr/>
      <dgm:t>
        <a:bodyPr/>
        <a:lstStyle/>
        <a:p>
          <a:endParaRPr lang="en-GB"/>
        </a:p>
      </dgm:t>
    </dgm:pt>
    <dgm:pt modelId="{2235EA9C-584F-415D-B99E-2157DE81545F}" type="parTrans" cxnId="{7A3B9C04-8E80-4AD7-81B0-7BAF2A5BD125}">
      <dgm:prSet/>
      <dgm:spPr/>
      <dgm:t>
        <a:bodyPr/>
        <a:lstStyle/>
        <a:p>
          <a:endParaRPr lang="en-GB"/>
        </a:p>
      </dgm:t>
    </dgm:pt>
    <dgm:pt modelId="{F8D93E9F-2514-4D62-8C26-1496436D4262}" type="sibTrans" cxnId="{7A3B9C04-8E80-4AD7-81B0-7BAF2A5BD125}">
      <dgm:prSet/>
      <dgm:spPr/>
      <dgm:t>
        <a:bodyPr/>
        <a:lstStyle/>
        <a:p>
          <a:endParaRPr lang="en-GB"/>
        </a:p>
      </dgm:t>
    </dgm:pt>
    <dgm:pt modelId="{805AE2D5-95F2-4D8E-B819-4B0AE9720CF5}" type="pres">
      <dgm:prSet presAssocID="{50D8A63F-32A0-4456-9FAE-A763DD284F3E}" presName="linearFlow" presStyleCnt="0">
        <dgm:presLayoutVars>
          <dgm:dir/>
          <dgm:animLvl val="lvl"/>
          <dgm:resizeHandles val="exact"/>
        </dgm:presLayoutVars>
      </dgm:prSet>
      <dgm:spPr/>
    </dgm:pt>
    <dgm:pt modelId="{D9D3DF56-DF21-402A-880F-75A62EBCB163}" type="pres">
      <dgm:prSet presAssocID="{396C4B5A-D766-407C-BBD3-5E91D2DA6DD2}" presName="composite" presStyleCnt="0"/>
      <dgm:spPr/>
    </dgm:pt>
    <dgm:pt modelId="{0AFAABBE-03DB-44CC-9E57-C8E8A8AD0EFC}" type="pres">
      <dgm:prSet presAssocID="{396C4B5A-D766-407C-BBD3-5E91D2DA6DD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DA72E0DB-2C67-401E-8BD4-90B46D2041FF}" type="pres">
      <dgm:prSet presAssocID="{396C4B5A-D766-407C-BBD3-5E91D2DA6DD2}" presName="descendantText" presStyleLbl="alignAcc1" presStyleIdx="0" presStyleCnt="3">
        <dgm:presLayoutVars>
          <dgm:bulletEnabled val="1"/>
        </dgm:presLayoutVars>
      </dgm:prSet>
      <dgm:spPr/>
    </dgm:pt>
    <dgm:pt modelId="{9A2ADE60-8A78-48E6-9450-C7FD9DEA456C}" type="pres">
      <dgm:prSet presAssocID="{4018A532-FC95-44F0-BFD0-9B9C93DD50EA}" presName="sp" presStyleCnt="0"/>
      <dgm:spPr/>
    </dgm:pt>
    <dgm:pt modelId="{A85023DA-8E3F-4FFB-BEB2-1C67813E9669}" type="pres">
      <dgm:prSet presAssocID="{883F362F-6B05-4358-878D-E2D0E6DCE6DE}" presName="composite" presStyleCnt="0"/>
      <dgm:spPr/>
    </dgm:pt>
    <dgm:pt modelId="{1EF769B5-B2F9-41FB-9878-331E3432B5DD}" type="pres">
      <dgm:prSet presAssocID="{883F362F-6B05-4358-878D-E2D0E6DCE6D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3DD14E6D-3FD4-4096-B057-D63E9E003105}" type="pres">
      <dgm:prSet presAssocID="{883F362F-6B05-4358-878D-E2D0E6DCE6DE}" presName="descendantText" presStyleLbl="alignAcc1" presStyleIdx="1" presStyleCnt="3">
        <dgm:presLayoutVars>
          <dgm:bulletEnabled val="1"/>
        </dgm:presLayoutVars>
      </dgm:prSet>
      <dgm:spPr/>
    </dgm:pt>
    <dgm:pt modelId="{174670A8-396A-4F45-9F70-FD08DD274E56}" type="pres">
      <dgm:prSet presAssocID="{0C96C438-1BFA-41F9-A4E3-F7996B65B4AB}" presName="sp" presStyleCnt="0"/>
      <dgm:spPr/>
    </dgm:pt>
    <dgm:pt modelId="{ADFFCEED-DC86-4F0F-A79C-ECE145349338}" type="pres">
      <dgm:prSet presAssocID="{24FC8D3A-E4A9-4AA8-A9BD-4DB6BF04DF30}" presName="composite" presStyleCnt="0"/>
      <dgm:spPr/>
    </dgm:pt>
    <dgm:pt modelId="{AC94B255-A071-4C62-8CF4-7C8642A2F620}" type="pres">
      <dgm:prSet presAssocID="{24FC8D3A-E4A9-4AA8-A9BD-4DB6BF04DF3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3EB7BA9-7DA4-4D92-9A13-5D112D39FC6E}" type="pres">
      <dgm:prSet presAssocID="{24FC8D3A-E4A9-4AA8-A9BD-4DB6BF04DF3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3B9C04-8E80-4AD7-81B0-7BAF2A5BD125}" srcId="{24FC8D3A-E4A9-4AA8-A9BD-4DB6BF04DF30}" destId="{B3C970C3-2205-442E-A36E-9B92EDC12B47}" srcOrd="1" destOrd="0" parTransId="{2235EA9C-584F-415D-B99E-2157DE81545F}" sibTransId="{F8D93E9F-2514-4D62-8C26-1496436D4262}"/>
    <dgm:cxn modelId="{E54E1006-7B0B-4717-B3A8-59754C4C2FFB}" type="presOf" srcId="{978A774D-6D11-4F89-9ABF-C0573E265F46}" destId="{DA72E0DB-2C67-401E-8BD4-90B46D2041FF}" srcOrd="0" destOrd="1" presId="urn:microsoft.com/office/officeart/2005/8/layout/chevron2"/>
    <dgm:cxn modelId="{E870A108-D101-46C1-A45A-4CF4E94D8BC4}" type="presOf" srcId="{50D8A63F-32A0-4456-9FAE-A763DD284F3E}" destId="{805AE2D5-95F2-4D8E-B819-4B0AE9720CF5}" srcOrd="0" destOrd="0" presId="urn:microsoft.com/office/officeart/2005/8/layout/chevron2"/>
    <dgm:cxn modelId="{6645B918-7723-45A4-B208-5CA26EC2B27B}" srcId="{50D8A63F-32A0-4456-9FAE-A763DD284F3E}" destId="{24FC8D3A-E4A9-4AA8-A9BD-4DB6BF04DF30}" srcOrd="2" destOrd="0" parTransId="{2AF31357-DB53-4C94-BEE3-7298D6C661C8}" sibTransId="{9F70EB86-C64B-4C2C-B82E-27C2C7E0346D}"/>
    <dgm:cxn modelId="{FC4BB035-521C-4E7E-BC83-AD2C976DB212}" type="presOf" srcId="{BC1A6EB1-189E-42DE-B0C0-FF812BBDB26B}" destId="{3DD14E6D-3FD4-4096-B057-D63E9E003105}" srcOrd="0" destOrd="1" presId="urn:microsoft.com/office/officeart/2005/8/layout/chevron2"/>
    <dgm:cxn modelId="{FFE82138-0814-4EC3-9E18-7A115A549C73}" srcId="{24FC8D3A-E4A9-4AA8-A9BD-4DB6BF04DF30}" destId="{B5D168EF-3355-404D-9C02-525BF0F58CA6}" srcOrd="0" destOrd="0" parTransId="{36B04B00-B6DF-4048-8127-DE090EFC229F}" sibTransId="{EA7992B7-458F-4BEE-856E-C7736434B9DC}"/>
    <dgm:cxn modelId="{70F39340-AEB6-42CD-AD26-98FE18278F80}" type="presOf" srcId="{883F362F-6B05-4358-878D-E2D0E6DCE6DE}" destId="{1EF769B5-B2F9-41FB-9878-331E3432B5DD}" srcOrd="0" destOrd="0" presId="urn:microsoft.com/office/officeart/2005/8/layout/chevron2"/>
    <dgm:cxn modelId="{A4647D46-DC08-4BF7-B164-A9B53A85068C}" type="presOf" srcId="{396C4B5A-D766-407C-BBD3-5E91D2DA6DD2}" destId="{0AFAABBE-03DB-44CC-9E57-C8E8A8AD0EFC}" srcOrd="0" destOrd="0" presId="urn:microsoft.com/office/officeart/2005/8/layout/chevron2"/>
    <dgm:cxn modelId="{5A360268-1F37-4F2C-800E-86B37E332AF7}" type="presOf" srcId="{B5D168EF-3355-404D-9C02-525BF0F58CA6}" destId="{F3EB7BA9-7DA4-4D92-9A13-5D112D39FC6E}" srcOrd="0" destOrd="0" presId="urn:microsoft.com/office/officeart/2005/8/layout/chevron2"/>
    <dgm:cxn modelId="{DBB85A4D-3630-4E0A-8629-015EB0D71844}" type="presOf" srcId="{4D7787D5-DC43-4E0D-A9E9-8AFE18E9A791}" destId="{3DD14E6D-3FD4-4096-B057-D63E9E003105}" srcOrd="0" destOrd="0" presId="urn:microsoft.com/office/officeart/2005/8/layout/chevron2"/>
    <dgm:cxn modelId="{69031374-FC43-4881-BEBA-9E6BF2CD7C56}" srcId="{883F362F-6B05-4358-878D-E2D0E6DCE6DE}" destId="{4D7787D5-DC43-4E0D-A9E9-8AFE18E9A791}" srcOrd="0" destOrd="0" parTransId="{51789133-8558-4EC4-A459-58633636EF77}" sibTransId="{7DDB72D7-F055-4C62-BED8-08936171B85D}"/>
    <dgm:cxn modelId="{334DD054-8A2B-4DBD-A873-98ED8F9A4452}" srcId="{50D8A63F-32A0-4456-9FAE-A763DD284F3E}" destId="{396C4B5A-D766-407C-BBD3-5E91D2DA6DD2}" srcOrd="0" destOrd="0" parTransId="{F4798954-3190-45FB-86EA-FA550DF6967F}" sibTransId="{4018A532-FC95-44F0-BFD0-9B9C93DD50EA}"/>
    <dgm:cxn modelId="{4ED0D596-4BE0-4257-845F-3A976A1611D4}" srcId="{396C4B5A-D766-407C-BBD3-5E91D2DA6DD2}" destId="{57DF6917-BAB7-4E87-BC6B-545BE0EB3022}" srcOrd="0" destOrd="0" parTransId="{E72FF165-A42E-4818-B961-260DCBDB9ABD}" sibTransId="{3FA94BEE-EFA5-41C3-BE9C-1B2287DDBC3C}"/>
    <dgm:cxn modelId="{42A3479F-F952-4533-887E-9050619AF108}" type="presOf" srcId="{B3C970C3-2205-442E-A36E-9B92EDC12B47}" destId="{F3EB7BA9-7DA4-4D92-9A13-5D112D39FC6E}" srcOrd="0" destOrd="1" presId="urn:microsoft.com/office/officeart/2005/8/layout/chevron2"/>
    <dgm:cxn modelId="{0FAC87A4-3B8A-47A3-8197-CE53E4654FBB}" srcId="{396C4B5A-D766-407C-BBD3-5E91D2DA6DD2}" destId="{978A774D-6D11-4F89-9ABF-C0573E265F46}" srcOrd="1" destOrd="0" parTransId="{541055CE-92AB-47E3-B534-AA7B3A4298FD}" sibTransId="{5A6F2BB5-8A74-4C4E-BD7C-BD1E2A624113}"/>
    <dgm:cxn modelId="{BB2627AF-C43C-49FE-BDE9-D51F225069A3}" srcId="{883F362F-6B05-4358-878D-E2D0E6DCE6DE}" destId="{BC1A6EB1-189E-42DE-B0C0-FF812BBDB26B}" srcOrd="1" destOrd="0" parTransId="{E90A87FE-AE9A-496C-8A5B-C9DDF2349BD1}" sibTransId="{DB5AD616-28DD-4A5F-B9DA-EB4671BFB559}"/>
    <dgm:cxn modelId="{2DF472BE-5C93-448A-A7BC-9E75AF96A632}" type="presOf" srcId="{57DF6917-BAB7-4E87-BC6B-545BE0EB3022}" destId="{DA72E0DB-2C67-401E-8BD4-90B46D2041FF}" srcOrd="0" destOrd="0" presId="urn:microsoft.com/office/officeart/2005/8/layout/chevron2"/>
    <dgm:cxn modelId="{0B0AE1C6-3A2F-45A0-ACED-B11ECC4F319E}" srcId="{50D8A63F-32A0-4456-9FAE-A763DD284F3E}" destId="{883F362F-6B05-4358-878D-E2D0E6DCE6DE}" srcOrd="1" destOrd="0" parTransId="{190F5EF3-06B3-4B3D-8450-D8677F073AF4}" sibTransId="{0C96C438-1BFA-41F9-A4E3-F7996B65B4AB}"/>
    <dgm:cxn modelId="{E17005FC-36A1-40CB-A39D-0EE36BEF84AA}" type="presOf" srcId="{24FC8D3A-E4A9-4AA8-A9BD-4DB6BF04DF30}" destId="{AC94B255-A071-4C62-8CF4-7C8642A2F620}" srcOrd="0" destOrd="0" presId="urn:microsoft.com/office/officeart/2005/8/layout/chevron2"/>
    <dgm:cxn modelId="{14E9C92A-74D8-4E4F-AA02-16F12455C8CF}" type="presParOf" srcId="{805AE2D5-95F2-4D8E-B819-4B0AE9720CF5}" destId="{D9D3DF56-DF21-402A-880F-75A62EBCB163}" srcOrd="0" destOrd="0" presId="urn:microsoft.com/office/officeart/2005/8/layout/chevron2"/>
    <dgm:cxn modelId="{FD68E3C1-1D03-42BE-A0C1-6DBC17BD0C78}" type="presParOf" srcId="{D9D3DF56-DF21-402A-880F-75A62EBCB163}" destId="{0AFAABBE-03DB-44CC-9E57-C8E8A8AD0EFC}" srcOrd="0" destOrd="0" presId="urn:microsoft.com/office/officeart/2005/8/layout/chevron2"/>
    <dgm:cxn modelId="{6BB0364B-05A4-428C-8129-FAC11B6F5DCE}" type="presParOf" srcId="{D9D3DF56-DF21-402A-880F-75A62EBCB163}" destId="{DA72E0DB-2C67-401E-8BD4-90B46D2041FF}" srcOrd="1" destOrd="0" presId="urn:microsoft.com/office/officeart/2005/8/layout/chevron2"/>
    <dgm:cxn modelId="{E7E49D05-1A42-436F-9D60-0F3AA6CC9E66}" type="presParOf" srcId="{805AE2D5-95F2-4D8E-B819-4B0AE9720CF5}" destId="{9A2ADE60-8A78-48E6-9450-C7FD9DEA456C}" srcOrd="1" destOrd="0" presId="urn:microsoft.com/office/officeart/2005/8/layout/chevron2"/>
    <dgm:cxn modelId="{53151990-C06F-42E0-9B6E-4D188EB70CAD}" type="presParOf" srcId="{805AE2D5-95F2-4D8E-B819-4B0AE9720CF5}" destId="{A85023DA-8E3F-4FFB-BEB2-1C67813E9669}" srcOrd="2" destOrd="0" presId="urn:microsoft.com/office/officeart/2005/8/layout/chevron2"/>
    <dgm:cxn modelId="{9FF6CD8B-4126-45A4-9303-BC9397854798}" type="presParOf" srcId="{A85023DA-8E3F-4FFB-BEB2-1C67813E9669}" destId="{1EF769B5-B2F9-41FB-9878-331E3432B5DD}" srcOrd="0" destOrd="0" presId="urn:microsoft.com/office/officeart/2005/8/layout/chevron2"/>
    <dgm:cxn modelId="{B18722FC-8DE5-42F8-91A1-236B246DED0B}" type="presParOf" srcId="{A85023DA-8E3F-4FFB-BEB2-1C67813E9669}" destId="{3DD14E6D-3FD4-4096-B057-D63E9E003105}" srcOrd="1" destOrd="0" presId="urn:microsoft.com/office/officeart/2005/8/layout/chevron2"/>
    <dgm:cxn modelId="{B0217A94-D0C0-4B80-930A-8C71425C42D8}" type="presParOf" srcId="{805AE2D5-95F2-4D8E-B819-4B0AE9720CF5}" destId="{174670A8-396A-4F45-9F70-FD08DD274E56}" srcOrd="3" destOrd="0" presId="urn:microsoft.com/office/officeart/2005/8/layout/chevron2"/>
    <dgm:cxn modelId="{5DED58B4-0431-460C-B9E2-1E484BA8188A}" type="presParOf" srcId="{805AE2D5-95F2-4D8E-B819-4B0AE9720CF5}" destId="{ADFFCEED-DC86-4F0F-A79C-ECE145349338}" srcOrd="4" destOrd="0" presId="urn:microsoft.com/office/officeart/2005/8/layout/chevron2"/>
    <dgm:cxn modelId="{51A12E83-043F-45CC-A6BB-9E1E5D7A59CF}" type="presParOf" srcId="{ADFFCEED-DC86-4F0F-A79C-ECE145349338}" destId="{AC94B255-A071-4C62-8CF4-7C8642A2F620}" srcOrd="0" destOrd="0" presId="urn:microsoft.com/office/officeart/2005/8/layout/chevron2"/>
    <dgm:cxn modelId="{6AACF42E-EE4F-49CD-AA5D-C8273808C1C4}" type="presParOf" srcId="{ADFFCEED-DC86-4F0F-A79C-ECE145349338}" destId="{F3EB7BA9-7DA4-4D92-9A13-5D112D39FC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AB283-7C2C-4186-9C6F-18CDF696C9B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A21770D4-CCB4-449F-B0C4-1A10A0D9E374}">
      <dgm:prSet phldrT="[Text]" phldr="1"/>
      <dgm:spPr/>
      <dgm:t>
        <a:bodyPr/>
        <a:lstStyle/>
        <a:p>
          <a:endParaRPr lang="en-GB"/>
        </a:p>
      </dgm:t>
    </dgm:pt>
    <dgm:pt modelId="{6D1EEA51-7470-48F9-AB35-0D125294A29D}" type="parTrans" cxnId="{2C40E80C-0E05-443E-ADA6-E2D062F76CC3}">
      <dgm:prSet/>
      <dgm:spPr/>
      <dgm:t>
        <a:bodyPr/>
        <a:lstStyle/>
        <a:p>
          <a:endParaRPr lang="en-GB"/>
        </a:p>
      </dgm:t>
    </dgm:pt>
    <dgm:pt modelId="{8A922D3B-940B-43A5-86D5-1F08CBB6195C}" type="sibTrans" cxnId="{2C40E80C-0E05-443E-ADA6-E2D062F76CC3}">
      <dgm:prSet/>
      <dgm:spPr/>
      <dgm:t>
        <a:bodyPr/>
        <a:lstStyle/>
        <a:p>
          <a:endParaRPr lang="en-GB"/>
        </a:p>
      </dgm:t>
    </dgm:pt>
    <dgm:pt modelId="{A8163873-4DBB-4C5C-AF28-29DC7BDA2C78}">
      <dgm:prSet phldrT="[Text]" phldr="1"/>
      <dgm:spPr/>
      <dgm:t>
        <a:bodyPr/>
        <a:lstStyle/>
        <a:p>
          <a:endParaRPr lang="en-GB"/>
        </a:p>
      </dgm:t>
    </dgm:pt>
    <dgm:pt modelId="{A7058813-8FC5-4E3A-9C28-C1BAE183A0FF}" type="parTrans" cxnId="{158E6CCF-1798-4F4E-A833-7C607F072469}">
      <dgm:prSet/>
      <dgm:spPr/>
      <dgm:t>
        <a:bodyPr/>
        <a:lstStyle/>
        <a:p>
          <a:endParaRPr lang="en-GB"/>
        </a:p>
      </dgm:t>
    </dgm:pt>
    <dgm:pt modelId="{817D0DF3-22AE-4D08-AEE3-348951609360}" type="sibTrans" cxnId="{158E6CCF-1798-4F4E-A833-7C607F072469}">
      <dgm:prSet/>
      <dgm:spPr/>
      <dgm:t>
        <a:bodyPr/>
        <a:lstStyle/>
        <a:p>
          <a:endParaRPr lang="en-GB"/>
        </a:p>
      </dgm:t>
    </dgm:pt>
    <dgm:pt modelId="{EC3EFA31-431C-4004-BC6D-96A3ADDE6E76}">
      <dgm:prSet phldrT="[Text]" phldr="1"/>
      <dgm:spPr/>
      <dgm:t>
        <a:bodyPr/>
        <a:lstStyle/>
        <a:p>
          <a:endParaRPr lang="en-GB"/>
        </a:p>
      </dgm:t>
    </dgm:pt>
    <dgm:pt modelId="{5280A155-BB6C-43FA-8A01-72041C4C0725}" type="parTrans" cxnId="{B521B9AD-E6D2-4361-8998-1E86FEE493C6}">
      <dgm:prSet/>
      <dgm:spPr/>
      <dgm:t>
        <a:bodyPr/>
        <a:lstStyle/>
        <a:p>
          <a:endParaRPr lang="en-GB"/>
        </a:p>
      </dgm:t>
    </dgm:pt>
    <dgm:pt modelId="{B5118B07-0694-449A-B8BC-639193503651}" type="sibTrans" cxnId="{B521B9AD-E6D2-4361-8998-1E86FEE493C6}">
      <dgm:prSet/>
      <dgm:spPr/>
      <dgm:t>
        <a:bodyPr/>
        <a:lstStyle/>
        <a:p>
          <a:endParaRPr lang="en-GB"/>
        </a:p>
      </dgm:t>
    </dgm:pt>
    <dgm:pt modelId="{15BE5A76-196B-4F7C-927D-62CE9513EC66}">
      <dgm:prSet phldrT="[Text]" phldr="1"/>
      <dgm:spPr/>
      <dgm:t>
        <a:bodyPr/>
        <a:lstStyle/>
        <a:p>
          <a:endParaRPr lang="en-GB"/>
        </a:p>
      </dgm:t>
    </dgm:pt>
    <dgm:pt modelId="{A5A9E87E-AB75-4075-BB06-302C5E9286BD}" type="parTrans" cxnId="{BEA1E666-312C-41F8-A252-E8EB2184B895}">
      <dgm:prSet/>
      <dgm:spPr/>
      <dgm:t>
        <a:bodyPr/>
        <a:lstStyle/>
        <a:p>
          <a:endParaRPr lang="en-GB"/>
        </a:p>
      </dgm:t>
    </dgm:pt>
    <dgm:pt modelId="{762338D2-7874-419E-82DA-FB4BEC272F18}" type="sibTrans" cxnId="{BEA1E666-312C-41F8-A252-E8EB2184B895}">
      <dgm:prSet/>
      <dgm:spPr/>
      <dgm:t>
        <a:bodyPr/>
        <a:lstStyle/>
        <a:p>
          <a:endParaRPr lang="en-GB"/>
        </a:p>
      </dgm:t>
    </dgm:pt>
    <dgm:pt modelId="{939705D5-6311-4449-B01C-5B78A3C349D3}">
      <dgm:prSet phldrT="[Text]" phldr="1"/>
      <dgm:spPr/>
      <dgm:t>
        <a:bodyPr/>
        <a:lstStyle/>
        <a:p>
          <a:endParaRPr lang="en-GB"/>
        </a:p>
      </dgm:t>
    </dgm:pt>
    <dgm:pt modelId="{D8EDF79C-2C37-49DB-9395-E2B63AD1AEA9}" type="parTrans" cxnId="{62C5C3F9-A918-419A-8E69-A756F0158D1E}">
      <dgm:prSet/>
      <dgm:spPr/>
      <dgm:t>
        <a:bodyPr/>
        <a:lstStyle/>
        <a:p>
          <a:endParaRPr lang="en-GB"/>
        </a:p>
      </dgm:t>
    </dgm:pt>
    <dgm:pt modelId="{FA2F3B50-7440-4614-AA96-1466B11B95B8}" type="sibTrans" cxnId="{62C5C3F9-A918-419A-8E69-A756F0158D1E}">
      <dgm:prSet/>
      <dgm:spPr/>
      <dgm:t>
        <a:bodyPr/>
        <a:lstStyle/>
        <a:p>
          <a:endParaRPr lang="en-GB"/>
        </a:p>
      </dgm:t>
    </dgm:pt>
    <dgm:pt modelId="{504BDEC4-B6F2-461C-A3D7-C8512903FA3F}">
      <dgm:prSet phldrT="[Text]" phldr="1"/>
      <dgm:spPr/>
      <dgm:t>
        <a:bodyPr/>
        <a:lstStyle/>
        <a:p>
          <a:endParaRPr lang="en-GB"/>
        </a:p>
      </dgm:t>
    </dgm:pt>
    <dgm:pt modelId="{65146D6B-2E35-4C11-826D-0CF02B42D977}" type="parTrans" cxnId="{E215C96D-83AF-4E1B-8B1C-437F516CFF62}">
      <dgm:prSet/>
      <dgm:spPr/>
      <dgm:t>
        <a:bodyPr/>
        <a:lstStyle/>
        <a:p>
          <a:endParaRPr lang="en-GB"/>
        </a:p>
      </dgm:t>
    </dgm:pt>
    <dgm:pt modelId="{07850A85-1C09-4246-89C4-99E13D905842}" type="sibTrans" cxnId="{E215C96D-83AF-4E1B-8B1C-437F516CFF62}">
      <dgm:prSet/>
      <dgm:spPr/>
      <dgm:t>
        <a:bodyPr/>
        <a:lstStyle/>
        <a:p>
          <a:endParaRPr lang="en-GB"/>
        </a:p>
      </dgm:t>
    </dgm:pt>
    <dgm:pt modelId="{99649BE5-C3AC-43DA-AEB7-82CD42350E4E}">
      <dgm:prSet phldrT="[Text]" phldr="1"/>
      <dgm:spPr/>
      <dgm:t>
        <a:bodyPr/>
        <a:lstStyle/>
        <a:p>
          <a:endParaRPr lang="en-GB"/>
        </a:p>
      </dgm:t>
    </dgm:pt>
    <dgm:pt modelId="{2E93F6DE-0EC4-4599-B58C-0CE8A65CCBA4}" type="parTrans" cxnId="{891D5421-AAC1-4D72-AA28-1140C5F76C04}">
      <dgm:prSet/>
      <dgm:spPr/>
      <dgm:t>
        <a:bodyPr/>
        <a:lstStyle/>
        <a:p>
          <a:endParaRPr lang="en-GB"/>
        </a:p>
      </dgm:t>
    </dgm:pt>
    <dgm:pt modelId="{7F9C3850-3E90-48F5-A8BF-11AD7590BF30}" type="sibTrans" cxnId="{891D5421-AAC1-4D72-AA28-1140C5F76C04}">
      <dgm:prSet/>
      <dgm:spPr/>
      <dgm:t>
        <a:bodyPr/>
        <a:lstStyle/>
        <a:p>
          <a:endParaRPr lang="en-GB"/>
        </a:p>
      </dgm:t>
    </dgm:pt>
    <dgm:pt modelId="{CAFD3F4A-1076-4DC0-8075-3E38CC296E3F}">
      <dgm:prSet phldrT="[Text]" phldr="1"/>
      <dgm:spPr/>
      <dgm:t>
        <a:bodyPr/>
        <a:lstStyle/>
        <a:p>
          <a:endParaRPr lang="en-GB"/>
        </a:p>
      </dgm:t>
    </dgm:pt>
    <dgm:pt modelId="{72954134-B68E-4207-885D-729EA6A1D763}" type="parTrans" cxnId="{F5CBA5DC-4C0E-4F1B-B0E6-9DE034915B83}">
      <dgm:prSet/>
      <dgm:spPr/>
      <dgm:t>
        <a:bodyPr/>
        <a:lstStyle/>
        <a:p>
          <a:endParaRPr lang="en-GB"/>
        </a:p>
      </dgm:t>
    </dgm:pt>
    <dgm:pt modelId="{8F8FA0D9-B98B-48D3-96C1-57A16CD088CD}" type="sibTrans" cxnId="{F5CBA5DC-4C0E-4F1B-B0E6-9DE034915B83}">
      <dgm:prSet/>
      <dgm:spPr/>
      <dgm:t>
        <a:bodyPr/>
        <a:lstStyle/>
        <a:p>
          <a:endParaRPr lang="en-GB"/>
        </a:p>
      </dgm:t>
    </dgm:pt>
    <dgm:pt modelId="{E5DD99AC-9697-476A-BE3E-86CAF0A89BDF}">
      <dgm:prSet phldrT="[Text]" phldr="1"/>
      <dgm:spPr/>
      <dgm:t>
        <a:bodyPr/>
        <a:lstStyle/>
        <a:p>
          <a:endParaRPr lang="en-GB"/>
        </a:p>
      </dgm:t>
    </dgm:pt>
    <dgm:pt modelId="{91053E80-0647-4549-ABA8-94ECBABC4136}" type="parTrans" cxnId="{3C43D232-95D9-4A98-9D87-EE0FA0562DE5}">
      <dgm:prSet/>
      <dgm:spPr/>
      <dgm:t>
        <a:bodyPr/>
        <a:lstStyle/>
        <a:p>
          <a:endParaRPr lang="en-GB"/>
        </a:p>
      </dgm:t>
    </dgm:pt>
    <dgm:pt modelId="{DA20F8CF-FD5B-4514-A393-FB7FA1637E93}" type="sibTrans" cxnId="{3C43D232-95D9-4A98-9D87-EE0FA0562DE5}">
      <dgm:prSet/>
      <dgm:spPr/>
      <dgm:t>
        <a:bodyPr/>
        <a:lstStyle/>
        <a:p>
          <a:endParaRPr lang="en-GB"/>
        </a:p>
      </dgm:t>
    </dgm:pt>
    <dgm:pt modelId="{50978397-39BD-4EDA-A414-D00944AE7F8B}" type="pres">
      <dgm:prSet presAssocID="{BB7AB283-7C2C-4186-9C6F-18CDF696C9BD}" presName="linear" presStyleCnt="0">
        <dgm:presLayoutVars>
          <dgm:dir/>
          <dgm:resizeHandles val="exact"/>
        </dgm:presLayoutVars>
      </dgm:prSet>
      <dgm:spPr/>
    </dgm:pt>
    <dgm:pt modelId="{FFB10071-312A-4CE5-85C3-C04726C4C301}" type="pres">
      <dgm:prSet presAssocID="{A21770D4-CCB4-449F-B0C4-1A10A0D9E374}" presName="comp" presStyleCnt="0"/>
      <dgm:spPr/>
    </dgm:pt>
    <dgm:pt modelId="{1D95E6A0-828D-4EC9-8D2F-C48C2AABDED2}" type="pres">
      <dgm:prSet presAssocID="{A21770D4-CCB4-449F-B0C4-1A10A0D9E374}" presName="box" presStyleLbl="node1" presStyleIdx="0" presStyleCnt="3"/>
      <dgm:spPr/>
    </dgm:pt>
    <dgm:pt modelId="{6E81690B-E38E-4ED6-B404-5A30FC9C58E3}" type="pres">
      <dgm:prSet presAssocID="{A21770D4-CCB4-449F-B0C4-1A10A0D9E374}" presName="img" presStyleLbl="fgImgPlace1" presStyleIdx="0" presStyleCnt="3"/>
      <dgm:spPr/>
    </dgm:pt>
    <dgm:pt modelId="{32E9559E-AAB9-4B75-ABDA-B4CBEB6EEDE1}" type="pres">
      <dgm:prSet presAssocID="{A21770D4-CCB4-449F-B0C4-1A10A0D9E374}" presName="text" presStyleLbl="node1" presStyleIdx="0" presStyleCnt="3">
        <dgm:presLayoutVars>
          <dgm:bulletEnabled val="1"/>
        </dgm:presLayoutVars>
      </dgm:prSet>
      <dgm:spPr/>
    </dgm:pt>
    <dgm:pt modelId="{567EDCCA-B66E-443E-94BA-279AA8B149FB}" type="pres">
      <dgm:prSet presAssocID="{8A922D3B-940B-43A5-86D5-1F08CBB6195C}" presName="spacer" presStyleCnt="0"/>
      <dgm:spPr/>
    </dgm:pt>
    <dgm:pt modelId="{2C4CAD25-9619-4530-8975-8C7D2C40B858}" type="pres">
      <dgm:prSet presAssocID="{15BE5A76-196B-4F7C-927D-62CE9513EC66}" presName="comp" presStyleCnt="0"/>
      <dgm:spPr/>
    </dgm:pt>
    <dgm:pt modelId="{DF79629F-01D9-4FAF-A10C-0EA22BFCBA07}" type="pres">
      <dgm:prSet presAssocID="{15BE5A76-196B-4F7C-927D-62CE9513EC66}" presName="box" presStyleLbl="node1" presStyleIdx="1" presStyleCnt="3"/>
      <dgm:spPr/>
    </dgm:pt>
    <dgm:pt modelId="{1807F28E-B546-4D71-8362-083FFED13332}" type="pres">
      <dgm:prSet presAssocID="{15BE5A76-196B-4F7C-927D-62CE9513EC66}" presName="img" presStyleLbl="fgImgPlace1" presStyleIdx="1" presStyleCnt="3"/>
      <dgm:spPr/>
    </dgm:pt>
    <dgm:pt modelId="{F5F0F146-49CA-44C3-8A07-0789B8A0BBF8}" type="pres">
      <dgm:prSet presAssocID="{15BE5A76-196B-4F7C-927D-62CE9513EC66}" presName="text" presStyleLbl="node1" presStyleIdx="1" presStyleCnt="3">
        <dgm:presLayoutVars>
          <dgm:bulletEnabled val="1"/>
        </dgm:presLayoutVars>
      </dgm:prSet>
      <dgm:spPr/>
    </dgm:pt>
    <dgm:pt modelId="{D4A45B99-0129-441B-BD3B-8C0EE9DD7436}" type="pres">
      <dgm:prSet presAssocID="{762338D2-7874-419E-82DA-FB4BEC272F18}" presName="spacer" presStyleCnt="0"/>
      <dgm:spPr/>
    </dgm:pt>
    <dgm:pt modelId="{302CBFEB-7504-40FE-8758-57344706E8BF}" type="pres">
      <dgm:prSet presAssocID="{99649BE5-C3AC-43DA-AEB7-82CD42350E4E}" presName="comp" presStyleCnt="0"/>
      <dgm:spPr/>
    </dgm:pt>
    <dgm:pt modelId="{0F7E9901-5206-4B31-8828-03607FC61A38}" type="pres">
      <dgm:prSet presAssocID="{99649BE5-C3AC-43DA-AEB7-82CD42350E4E}" presName="box" presStyleLbl="node1" presStyleIdx="2" presStyleCnt="3"/>
      <dgm:spPr/>
    </dgm:pt>
    <dgm:pt modelId="{41E28E86-948F-4F60-92C5-BE96E4B77165}" type="pres">
      <dgm:prSet presAssocID="{99649BE5-C3AC-43DA-AEB7-82CD42350E4E}" presName="img" presStyleLbl="fgImgPlace1" presStyleIdx="2" presStyleCnt="3"/>
      <dgm:spPr/>
    </dgm:pt>
    <dgm:pt modelId="{4298108B-882B-4AD7-BADC-BBFF276E00B8}" type="pres">
      <dgm:prSet presAssocID="{99649BE5-C3AC-43DA-AEB7-82CD42350E4E}" presName="text" presStyleLbl="node1" presStyleIdx="2" presStyleCnt="3">
        <dgm:presLayoutVars>
          <dgm:bulletEnabled val="1"/>
        </dgm:presLayoutVars>
      </dgm:prSet>
      <dgm:spPr/>
    </dgm:pt>
  </dgm:ptLst>
  <dgm:cxnLst>
    <dgm:cxn modelId="{2C40E80C-0E05-443E-ADA6-E2D062F76CC3}" srcId="{BB7AB283-7C2C-4186-9C6F-18CDF696C9BD}" destId="{A21770D4-CCB4-449F-B0C4-1A10A0D9E374}" srcOrd="0" destOrd="0" parTransId="{6D1EEA51-7470-48F9-AB35-0D125294A29D}" sibTransId="{8A922D3B-940B-43A5-86D5-1F08CBB6195C}"/>
    <dgm:cxn modelId="{7523300E-9ACA-4CD2-9D9D-0583A9883FEE}" type="presOf" srcId="{504BDEC4-B6F2-461C-A3D7-C8512903FA3F}" destId="{F5F0F146-49CA-44C3-8A07-0789B8A0BBF8}" srcOrd="1" destOrd="2" presId="urn:microsoft.com/office/officeart/2005/8/layout/vList4"/>
    <dgm:cxn modelId="{891D5421-AAC1-4D72-AA28-1140C5F76C04}" srcId="{BB7AB283-7C2C-4186-9C6F-18CDF696C9BD}" destId="{99649BE5-C3AC-43DA-AEB7-82CD42350E4E}" srcOrd="2" destOrd="0" parTransId="{2E93F6DE-0EC4-4599-B58C-0CE8A65CCBA4}" sibTransId="{7F9C3850-3E90-48F5-A8BF-11AD7590BF30}"/>
    <dgm:cxn modelId="{B90E0B28-E292-4B99-A021-7F66885974A8}" type="presOf" srcId="{E5DD99AC-9697-476A-BE3E-86CAF0A89BDF}" destId="{4298108B-882B-4AD7-BADC-BBFF276E00B8}" srcOrd="1" destOrd="2" presId="urn:microsoft.com/office/officeart/2005/8/layout/vList4"/>
    <dgm:cxn modelId="{E2C11130-6AD2-4B9A-B5E1-451E0B042AD2}" type="presOf" srcId="{A21770D4-CCB4-449F-B0C4-1A10A0D9E374}" destId="{1D95E6A0-828D-4EC9-8D2F-C48C2AABDED2}" srcOrd="0" destOrd="0" presId="urn:microsoft.com/office/officeart/2005/8/layout/vList4"/>
    <dgm:cxn modelId="{3C43D232-95D9-4A98-9D87-EE0FA0562DE5}" srcId="{99649BE5-C3AC-43DA-AEB7-82CD42350E4E}" destId="{E5DD99AC-9697-476A-BE3E-86CAF0A89BDF}" srcOrd="1" destOrd="0" parTransId="{91053E80-0647-4549-ABA8-94ECBABC4136}" sibTransId="{DA20F8CF-FD5B-4514-A393-FB7FA1637E93}"/>
    <dgm:cxn modelId="{A7651E34-FF69-407E-B159-9FAB0F23CB85}" type="presOf" srcId="{A8163873-4DBB-4C5C-AF28-29DC7BDA2C78}" destId="{32E9559E-AAB9-4B75-ABDA-B4CBEB6EEDE1}" srcOrd="1" destOrd="1" presId="urn:microsoft.com/office/officeart/2005/8/layout/vList4"/>
    <dgm:cxn modelId="{BBFDAC3F-744A-4E06-8800-E5D510AA68B5}" type="presOf" srcId="{A21770D4-CCB4-449F-B0C4-1A10A0D9E374}" destId="{32E9559E-AAB9-4B75-ABDA-B4CBEB6EEDE1}" srcOrd="1" destOrd="0" presId="urn:microsoft.com/office/officeart/2005/8/layout/vList4"/>
    <dgm:cxn modelId="{BEA1E666-312C-41F8-A252-E8EB2184B895}" srcId="{BB7AB283-7C2C-4186-9C6F-18CDF696C9BD}" destId="{15BE5A76-196B-4F7C-927D-62CE9513EC66}" srcOrd="1" destOrd="0" parTransId="{A5A9E87E-AB75-4075-BB06-302C5E9286BD}" sibTransId="{762338D2-7874-419E-82DA-FB4BEC272F18}"/>
    <dgm:cxn modelId="{DCE3574A-665A-40B3-99EC-A3C78536ED3A}" type="presOf" srcId="{A8163873-4DBB-4C5C-AF28-29DC7BDA2C78}" destId="{1D95E6A0-828D-4EC9-8D2F-C48C2AABDED2}" srcOrd="0" destOrd="1" presId="urn:microsoft.com/office/officeart/2005/8/layout/vList4"/>
    <dgm:cxn modelId="{E215C96D-83AF-4E1B-8B1C-437F516CFF62}" srcId="{15BE5A76-196B-4F7C-927D-62CE9513EC66}" destId="{504BDEC4-B6F2-461C-A3D7-C8512903FA3F}" srcOrd="1" destOrd="0" parTransId="{65146D6B-2E35-4C11-826D-0CF02B42D977}" sibTransId="{07850A85-1C09-4246-89C4-99E13D905842}"/>
    <dgm:cxn modelId="{EAB67D72-CA7F-47C4-A3B6-7F4AAB4FBB89}" type="presOf" srcId="{99649BE5-C3AC-43DA-AEB7-82CD42350E4E}" destId="{0F7E9901-5206-4B31-8828-03607FC61A38}" srcOrd="0" destOrd="0" presId="urn:microsoft.com/office/officeart/2005/8/layout/vList4"/>
    <dgm:cxn modelId="{9B92A273-F4EC-4B47-8C8E-A9C9D88F3F4E}" type="presOf" srcId="{15BE5A76-196B-4F7C-927D-62CE9513EC66}" destId="{F5F0F146-49CA-44C3-8A07-0789B8A0BBF8}" srcOrd="1" destOrd="0" presId="urn:microsoft.com/office/officeart/2005/8/layout/vList4"/>
    <dgm:cxn modelId="{3ABE6D75-E508-46DD-AB43-3A0403967B34}" type="presOf" srcId="{CAFD3F4A-1076-4DC0-8075-3E38CC296E3F}" destId="{0F7E9901-5206-4B31-8828-03607FC61A38}" srcOrd="0" destOrd="1" presId="urn:microsoft.com/office/officeart/2005/8/layout/vList4"/>
    <dgm:cxn modelId="{2DB3B47E-E592-4621-B847-0A33519EC1F2}" type="presOf" srcId="{EC3EFA31-431C-4004-BC6D-96A3ADDE6E76}" destId="{1D95E6A0-828D-4EC9-8D2F-C48C2AABDED2}" srcOrd="0" destOrd="2" presId="urn:microsoft.com/office/officeart/2005/8/layout/vList4"/>
    <dgm:cxn modelId="{87511997-1DD1-4634-B4E9-2CA688C61967}" type="presOf" srcId="{939705D5-6311-4449-B01C-5B78A3C349D3}" destId="{DF79629F-01D9-4FAF-A10C-0EA22BFCBA07}" srcOrd="0" destOrd="1" presId="urn:microsoft.com/office/officeart/2005/8/layout/vList4"/>
    <dgm:cxn modelId="{E03643A2-3BFE-4E6A-9BFE-D5F6BD3FFD8B}" type="presOf" srcId="{15BE5A76-196B-4F7C-927D-62CE9513EC66}" destId="{DF79629F-01D9-4FAF-A10C-0EA22BFCBA07}" srcOrd="0" destOrd="0" presId="urn:microsoft.com/office/officeart/2005/8/layout/vList4"/>
    <dgm:cxn modelId="{973A8FA5-AF17-4653-BC0C-A6BF357727F8}" type="presOf" srcId="{E5DD99AC-9697-476A-BE3E-86CAF0A89BDF}" destId="{0F7E9901-5206-4B31-8828-03607FC61A38}" srcOrd="0" destOrd="2" presId="urn:microsoft.com/office/officeart/2005/8/layout/vList4"/>
    <dgm:cxn modelId="{0D675FA9-4A25-487A-9DE1-B6EFCDE1C9D3}" type="presOf" srcId="{CAFD3F4A-1076-4DC0-8075-3E38CC296E3F}" destId="{4298108B-882B-4AD7-BADC-BBFF276E00B8}" srcOrd="1" destOrd="1" presId="urn:microsoft.com/office/officeart/2005/8/layout/vList4"/>
    <dgm:cxn modelId="{B521B9AD-E6D2-4361-8998-1E86FEE493C6}" srcId="{A21770D4-CCB4-449F-B0C4-1A10A0D9E374}" destId="{EC3EFA31-431C-4004-BC6D-96A3ADDE6E76}" srcOrd="1" destOrd="0" parTransId="{5280A155-BB6C-43FA-8A01-72041C4C0725}" sibTransId="{B5118B07-0694-449A-B8BC-639193503651}"/>
    <dgm:cxn modelId="{A32C89AE-C7A6-4A05-8DD4-B45CB170E064}" type="presOf" srcId="{99649BE5-C3AC-43DA-AEB7-82CD42350E4E}" destId="{4298108B-882B-4AD7-BADC-BBFF276E00B8}" srcOrd="1" destOrd="0" presId="urn:microsoft.com/office/officeart/2005/8/layout/vList4"/>
    <dgm:cxn modelId="{C3A07FC9-225C-4364-BBAB-F159F6839002}" type="presOf" srcId="{504BDEC4-B6F2-461C-A3D7-C8512903FA3F}" destId="{DF79629F-01D9-4FAF-A10C-0EA22BFCBA07}" srcOrd="0" destOrd="2" presId="urn:microsoft.com/office/officeart/2005/8/layout/vList4"/>
    <dgm:cxn modelId="{158E6CCF-1798-4F4E-A833-7C607F072469}" srcId="{A21770D4-CCB4-449F-B0C4-1A10A0D9E374}" destId="{A8163873-4DBB-4C5C-AF28-29DC7BDA2C78}" srcOrd="0" destOrd="0" parTransId="{A7058813-8FC5-4E3A-9C28-C1BAE183A0FF}" sibTransId="{817D0DF3-22AE-4D08-AEE3-348951609360}"/>
    <dgm:cxn modelId="{F5CBA5DC-4C0E-4F1B-B0E6-9DE034915B83}" srcId="{99649BE5-C3AC-43DA-AEB7-82CD42350E4E}" destId="{CAFD3F4A-1076-4DC0-8075-3E38CC296E3F}" srcOrd="0" destOrd="0" parTransId="{72954134-B68E-4207-885D-729EA6A1D763}" sibTransId="{8F8FA0D9-B98B-48D3-96C1-57A16CD088CD}"/>
    <dgm:cxn modelId="{B0EA91F4-F1AD-4689-B1A7-0B8920CF3914}" type="presOf" srcId="{BB7AB283-7C2C-4186-9C6F-18CDF696C9BD}" destId="{50978397-39BD-4EDA-A414-D00944AE7F8B}" srcOrd="0" destOrd="0" presId="urn:microsoft.com/office/officeart/2005/8/layout/vList4"/>
    <dgm:cxn modelId="{38C11FF8-7347-4060-B4E7-44B51ADA6106}" type="presOf" srcId="{939705D5-6311-4449-B01C-5B78A3C349D3}" destId="{F5F0F146-49CA-44C3-8A07-0789B8A0BBF8}" srcOrd="1" destOrd="1" presId="urn:microsoft.com/office/officeart/2005/8/layout/vList4"/>
    <dgm:cxn modelId="{B671AFF8-99E2-42FA-A4E3-196B5117A59F}" type="presOf" srcId="{EC3EFA31-431C-4004-BC6D-96A3ADDE6E76}" destId="{32E9559E-AAB9-4B75-ABDA-B4CBEB6EEDE1}" srcOrd="1" destOrd="2" presId="urn:microsoft.com/office/officeart/2005/8/layout/vList4"/>
    <dgm:cxn modelId="{62C5C3F9-A918-419A-8E69-A756F0158D1E}" srcId="{15BE5A76-196B-4F7C-927D-62CE9513EC66}" destId="{939705D5-6311-4449-B01C-5B78A3C349D3}" srcOrd="0" destOrd="0" parTransId="{D8EDF79C-2C37-49DB-9395-E2B63AD1AEA9}" sibTransId="{FA2F3B50-7440-4614-AA96-1466B11B95B8}"/>
    <dgm:cxn modelId="{1CD62285-F9DE-4012-98AB-C662246CC1F6}" type="presParOf" srcId="{50978397-39BD-4EDA-A414-D00944AE7F8B}" destId="{FFB10071-312A-4CE5-85C3-C04726C4C301}" srcOrd="0" destOrd="0" presId="urn:microsoft.com/office/officeart/2005/8/layout/vList4"/>
    <dgm:cxn modelId="{D7E45795-F803-40C3-8C48-F708B6A6176F}" type="presParOf" srcId="{FFB10071-312A-4CE5-85C3-C04726C4C301}" destId="{1D95E6A0-828D-4EC9-8D2F-C48C2AABDED2}" srcOrd="0" destOrd="0" presId="urn:microsoft.com/office/officeart/2005/8/layout/vList4"/>
    <dgm:cxn modelId="{5E085117-8CC7-453C-B9F9-E77F626372DF}" type="presParOf" srcId="{FFB10071-312A-4CE5-85C3-C04726C4C301}" destId="{6E81690B-E38E-4ED6-B404-5A30FC9C58E3}" srcOrd="1" destOrd="0" presId="urn:microsoft.com/office/officeart/2005/8/layout/vList4"/>
    <dgm:cxn modelId="{02D2EF60-364F-4FD1-83CD-C5D924945112}" type="presParOf" srcId="{FFB10071-312A-4CE5-85C3-C04726C4C301}" destId="{32E9559E-AAB9-4B75-ABDA-B4CBEB6EEDE1}" srcOrd="2" destOrd="0" presId="urn:microsoft.com/office/officeart/2005/8/layout/vList4"/>
    <dgm:cxn modelId="{412FCBEF-42A4-44C9-8FB3-72172E8722BC}" type="presParOf" srcId="{50978397-39BD-4EDA-A414-D00944AE7F8B}" destId="{567EDCCA-B66E-443E-94BA-279AA8B149FB}" srcOrd="1" destOrd="0" presId="urn:microsoft.com/office/officeart/2005/8/layout/vList4"/>
    <dgm:cxn modelId="{C83A4230-A787-4C2C-AF60-1158542B740D}" type="presParOf" srcId="{50978397-39BD-4EDA-A414-D00944AE7F8B}" destId="{2C4CAD25-9619-4530-8975-8C7D2C40B858}" srcOrd="2" destOrd="0" presId="urn:microsoft.com/office/officeart/2005/8/layout/vList4"/>
    <dgm:cxn modelId="{08D62C0D-EE9E-487E-BFC2-7C06FB677AA1}" type="presParOf" srcId="{2C4CAD25-9619-4530-8975-8C7D2C40B858}" destId="{DF79629F-01D9-4FAF-A10C-0EA22BFCBA07}" srcOrd="0" destOrd="0" presId="urn:microsoft.com/office/officeart/2005/8/layout/vList4"/>
    <dgm:cxn modelId="{21EB5F22-3D0C-44BB-A5C0-409A62989A66}" type="presParOf" srcId="{2C4CAD25-9619-4530-8975-8C7D2C40B858}" destId="{1807F28E-B546-4D71-8362-083FFED13332}" srcOrd="1" destOrd="0" presId="urn:microsoft.com/office/officeart/2005/8/layout/vList4"/>
    <dgm:cxn modelId="{90298B80-5BB6-4ECF-9648-C2C52FE062DC}" type="presParOf" srcId="{2C4CAD25-9619-4530-8975-8C7D2C40B858}" destId="{F5F0F146-49CA-44C3-8A07-0789B8A0BBF8}" srcOrd="2" destOrd="0" presId="urn:microsoft.com/office/officeart/2005/8/layout/vList4"/>
    <dgm:cxn modelId="{54A4F6A7-B477-43D4-B3A2-D109B74DD117}" type="presParOf" srcId="{50978397-39BD-4EDA-A414-D00944AE7F8B}" destId="{D4A45B99-0129-441B-BD3B-8C0EE9DD7436}" srcOrd="3" destOrd="0" presId="urn:microsoft.com/office/officeart/2005/8/layout/vList4"/>
    <dgm:cxn modelId="{6230A7D7-3AAC-479F-B299-784D1BCADB4A}" type="presParOf" srcId="{50978397-39BD-4EDA-A414-D00944AE7F8B}" destId="{302CBFEB-7504-40FE-8758-57344706E8BF}" srcOrd="4" destOrd="0" presId="urn:microsoft.com/office/officeart/2005/8/layout/vList4"/>
    <dgm:cxn modelId="{A4030175-7BFC-4BE2-9128-C78B8717A80B}" type="presParOf" srcId="{302CBFEB-7504-40FE-8758-57344706E8BF}" destId="{0F7E9901-5206-4B31-8828-03607FC61A38}" srcOrd="0" destOrd="0" presId="urn:microsoft.com/office/officeart/2005/8/layout/vList4"/>
    <dgm:cxn modelId="{90CE83A8-4B93-4235-9BB4-7761BC85166D}" type="presParOf" srcId="{302CBFEB-7504-40FE-8758-57344706E8BF}" destId="{41E28E86-948F-4F60-92C5-BE96E4B77165}" srcOrd="1" destOrd="0" presId="urn:microsoft.com/office/officeart/2005/8/layout/vList4"/>
    <dgm:cxn modelId="{2BDCDDF7-5A34-48FB-8972-4FD64808CD7A}" type="presParOf" srcId="{302CBFEB-7504-40FE-8758-57344706E8BF}" destId="{4298108B-882B-4AD7-BADC-BBFF276E00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AABBE-03DB-44CC-9E57-C8E8A8AD0EFC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Some degree subjects ask for specific A levels. Check entry requirements before choosing your A levels.</a:t>
          </a:r>
        </a:p>
      </dsp:txBody>
      <dsp:txXfrm rot="-5400000">
        <a:off x="1" y="573596"/>
        <a:ext cx="1146297" cy="491270"/>
      </dsp:txXfrm>
    </dsp:sp>
    <dsp:sp modelId="{DA72E0DB-2C67-401E-8BD4-90B46D2041FF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000" kern="1200"/>
        </a:p>
      </dsp:txBody>
      <dsp:txXfrm rot="-5400000">
        <a:off x="1146298" y="52408"/>
        <a:ext cx="7031341" cy="960496"/>
      </dsp:txXfrm>
    </dsp:sp>
    <dsp:sp modelId="{1EF769B5-B2F9-41FB-9878-331E3432B5DD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 dirty="0"/>
        </a:p>
      </dsp:txBody>
      <dsp:txXfrm rot="-5400000">
        <a:off x="1" y="2017346"/>
        <a:ext cx="1146297" cy="491270"/>
      </dsp:txXfrm>
    </dsp:sp>
    <dsp:sp modelId="{3DD14E6D-3FD4-4096-B057-D63E9E003105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000" kern="1200"/>
        </a:p>
      </dsp:txBody>
      <dsp:txXfrm rot="-5400000">
        <a:off x="1146298" y="1496158"/>
        <a:ext cx="7031341" cy="960496"/>
      </dsp:txXfrm>
    </dsp:sp>
    <dsp:sp modelId="{AC94B255-A071-4C62-8CF4-7C8642A2F620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-5400000">
        <a:off x="1" y="3461096"/>
        <a:ext cx="1146297" cy="491270"/>
      </dsp:txXfrm>
    </dsp:sp>
    <dsp:sp modelId="{F3EB7BA9-7DA4-4D92-9A13-5D112D39FC6E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000" kern="1200"/>
        </a:p>
      </dsp:txBody>
      <dsp:txXfrm rot="-5400000">
        <a:off x="1146298" y="2939908"/>
        <a:ext cx="7031341" cy="960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5E6A0-828D-4EC9-8D2F-C48C2AABDED2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</dsp:txBody>
      <dsp:txXfrm>
        <a:off x="1787356" y="0"/>
        <a:ext cx="6442243" cy="1414363"/>
      </dsp:txXfrm>
    </dsp:sp>
    <dsp:sp modelId="{6E81690B-E38E-4ED6-B404-5A30FC9C58E3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9629F-01D9-4FAF-A10C-0EA22BFCBA07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</dsp:txBody>
      <dsp:txXfrm>
        <a:off x="1787356" y="1555799"/>
        <a:ext cx="6442243" cy="1414363"/>
      </dsp:txXfrm>
    </dsp:sp>
    <dsp:sp modelId="{1807F28E-B546-4D71-8362-083FFED13332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E9901-5206-4B31-8828-03607FC61A38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100" kern="1200"/>
        </a:p>
      </dsp:txBody>
      <dsp:txXfrm>
        <a:off x="1787356" y="3111599"/>
        <a:ext cx="6442243" cy="1414363"/>
      </dsp:txXfrm>
    </dsp:sp>
    <dsp:sp modelId="{41E28E86-948F-4F60-92C5-BE96E4B77165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C6AC4-55F1-4954-944D-5CAE37053A55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04A29-8D9D-4FCF-A0C4-0BADEAA33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5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33260-D196-42A3-8F2F-A0893B69AB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40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33260-D196-42A3-8F2F-A0893B69AB1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9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33260-D196-42A3-8F2F-A0893B69AB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1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33260-D196-42A3-8F2F-A0893B69AB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704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33260-D196-42A3-8F2F-A0893B69AB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60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Explain that there are four points to consider: 1 minute</a:t>
            </a:r>
          </a:p>
          <a:p>
            <a:pPr marL="228600" indent="-228600">
              <a:buAutoNum type="arabicPeriod"/>
            </a:pPr>
            <a:r>
              <a:rPr lang="en-GB" baseline="0" dirty="0"/>
              <a:t>Some degree subjects ask for specific A levels</a:t>
            </a:r>
          </a:p>
          <a:p>
            <a:pPr marL="228600" indent="-228600">
              <a:buAutoNum type="arabicPeriod"/>
            </a:pPr>
            <a:r>
              <a:rPr lang="en-GB" baseline="0" dirty="0"/>
              <a:t>Certain A levels can keep your options for the future open e.g. by choosing a mixture of subjects such as Maths with Humanities </a:t>
            </a:r>
            <a:r>
              <a:rPr lang="en-GB" baseline="0" dirty="0" err="1"/>
              <a:t>etc</a:t>
            </a:r>
            <a:endParaRPr lang="en-GB" baseline="0" dirty="0"/>
          </a:p>
          <a:p>
            <a:pPr marL="228600" indent="-228600">
              <a:buAutoNum type="arabicPeriod"/>
            </a:pPr>
            <a:r>
              <a:rPr lang="en-GB" baseline="0" dirty="0"/>
              <a:t>A levels are tougher than GCSEs.</a:t>
            </a:r>
          </a:p>
          <a:p>
            <a:pPr marL="228600" indent="-228600">
              <a:buAutoNum type="arabicPeriod"/>
            </a:pPr>
            <a:r>
              <a:rPr lang="en-GB" baseline="0" dirty="0"/>
              <a:t>Choose subjects you’ll enjoy.</a:t>
            </a:r>
          </a:p>
          <a:p>
            <a:pPr marL="0" indent="0">
              <a:buNone/>
            </a:pPr>
            <a:r>
              <a:rPr lang="en-GB" baseline="0" dirty="0"/>
              <a:t>The explorer tool is not available in Welsh.</a:t>
            </a:r>
          </a:p>
          <a:p>
            <a:pPr marL="228600" indent="-228600">
              <a:buAutoNum type="arabicPeriod"/>
            </a:pPr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8763B-912D-4B07-ABB3-C0A1B54E4EA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02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that Vocational qualifications</a:t>
            </a:r>
            <a:r>
              <a:rPr lang="en-GB" baseline="0" dirty="0"/>
              <a:t> at level 3 are equivalent to A levels and can lead to HE study. 1 minute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8763B-912D-4B07-ABB3-C0A1B54E4EA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00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33260-D196-42A3-8F2F-A0893B69AB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74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</a:t>
            </a:r>
            <a:r>
              <a:rPr lang="en-GB" baseline="0" dirty="0"/>
              <a:t> next few months are when applications get sent- don’t delay until 100% sure, apply to keep options open. Consider finding out more about apprenticeship options now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13D3-2222-4DEA-A356-26A53957DB6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31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7F3C05D-58A3-4407-B023-2000993F790B}" type="slidenum">
              <a:rPr lang="en-GB" altLang="en-US" smtClean="0">
                <a:solidFill>
                  <a:prstClr val="black"/>
                </a:solidFill>
              </a:rPr>
              <a:pPr/>
              <a:t>19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2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8168C-3E12-A703-3C31-CFA1E53CA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8E085-7667-F68D-ADE0-A539A63F5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E8235-1F50-BFBB-BEA0-9FAF55DE5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AF60D-61EB-9EC8-E6E5-F40C941F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4D21B-8684-A0AD-4F7A-F1606413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73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87F56-E1C8-21B1-DC14-D9C4115E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B7EE6-5DCF-8D91-3215-D896E2AB3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B63C-2D48-E035-F3F8-33A6472E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631E2-1453-58A6-8A48-2843B34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07C19-6AB3-EEBC-1741-F97E384D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11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D60C0-ECE4-A1A8-8E6F-53B0F9FDE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34733-4171-37B0-ECAA-D97C9706D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737B-E1C8-D8CC-9999-AFDAB0F1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BDE44-AF38-F64F-A31E-3BE802D3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8454A-020D-4988-0B92-0A4E1130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13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49AD-7F82-45AE-AC61-68C8AF0CF0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D0DF3-E93C-489E-BE4E-8829BDCE940A}" type="slidenum">
              <a:rPr lang="en-US" altLang="cy-GB"/>
              <a:pPr/>
              <a:t>‹#›</a:t>
            </a:fld>
            <a:endParaRPr lang="en-US" altLang="cy-GB"/>
          </a:p>
        </p:txBody>
      </p:sp>
    </p:spTree>
    <p:extLst>
      <p:ext uri="{BB962C8B-B14F-4D97-AF65-F5344CB8AC3E}">
        <p14:creationId xmlns:p14="http://schemas.microsoft.com/office/powerpoint/2010/main" val="319062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A0DE-9E22-77CC-B181-433798E4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5C953-DF6E-334D-A255-66C3F1974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B59B3-53A9-932F-86FD-73AEC388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2BCA5-07F5-3986-CB1F-C287924D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964A3-E3F0-14C2-2853-EAB291AC7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0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C2DD-AF4C-B292-261E-7D8C7842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B3372-0A97-BAFE-F4C9-DF8A4AB8D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85797-D195-BEDA-6D37-455CC64E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96C1E-4002-5BE4-EF86-0C197870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A1036-8CDF-ADE2-2290-07C793FD0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8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A8C6-6D40-4E6D-3189-077E15BD2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F931D-5A5A-7290-285A-080551416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5AE18-7F6E-E0CF-3664-6238F2F23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A7225-9988-55C3-196C-A8F73D4B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22B048-BC81-EEE5-E16D-45DA7497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AC103-26BB-1055-6F9F-83036AE6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66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29C2-FF17-20EF-78B3-A4D3969BF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DF0CB-0948-C431-3D24-2AA30B402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00CDC-6A11-8495-86AB-3BA7656CE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FD39B-529E-7862-40F3-0D1B7F4F0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6F3F3-8580-C01E-2356-ABADBF78D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ADE72-F2DA-AA90-1322-8E7233DDD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1FCDA-A0BA-21C1-727E-DCDCBFB0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E5B0EF-5FF9-7CF8-A0BF-1804AF7B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78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A52B-BDC0-C3B9-6994-50A0B195B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BCC21-09C9-589F-1F26-9BA60734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3F7CB-9866-19A8-63B8-F74F4B92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D429C-F2AB-2E16-ECC9-A9E62546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4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096B7-7FA3-6783-52BB-65C95FFB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0B64B-3646-4E2D-1D2C-E4EFFA4D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3DABA-56EA-A6C8-265B-20299557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7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AB5C-899C-4CCC-D88D-8247D7B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3AE-CE81-2912-5B79-2FF6F79B2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352E5-5A0E-80A9-6CFA-F28B93F09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AD757-AB24-8F3B-793A-B3E6D440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0FF6F-86CC-7224-C0F0-F26AB2AB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F578D-15C1-0592-7556-EDB9BD97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2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D9A0-B9F2-6B41-B572-69E27DFEB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66E99-A2FC-73D7-EB8B-A613DAC76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3F17D-4909-D504-C62E-E38EBD4B0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FFAC7-CF33-6650-2761-FBC2C4BA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F2DD1-631A-E9B0-67E1-1C9799D0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BABA-7A55-557A-A13F-536AEFE8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179E9-E510-CDF4-69EF-81F23EA5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70EE9-6F6C-4171-8C58-766CE31D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4F08-4911-8A99-79EF-0E7C60F58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CC3A-72F2-4A60-9A10-60EA5F8E544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79FBA-F832-1BB3-0C96-E796AEFF0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37D81-C19C-1A94-08E3-88D2FBD08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E4B10-69B6-4268-BB1E-A440942AF8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97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jpe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google.co.uk/url?sa=i&amp;rct=j&amp;q=&amp;esrc=s&amp;source=images&amp;cd=&amp;cad=rja&amp;uact=8&amp;ved=0ahUKEwjCxKLs5I7OAhUEfRoKHZNrCG0QjRwIBw&amp;url=http://blogs.adobe.com/captivate/tag/book-review&amp;bvm=bv.127984354,d.d2s&amp;psig=AFQjCNH7ebFah4gOxlgtoH_Tu2_4pW6mqg&amp;ust=1469542030242144" TargetMode="External"/><Relationship Id="rId4" Type="http://schemas.openxmlformats.org/officeDocument/2006/relationships/diagramLayout" Target="../diagrams/layout1.xml"/><Relationship Id="rId9" Type="http://schemas.openxmlformats.org/officeDocument/2006/relationships/hyperlink" Target="http://www.which.co.uk/alevelexplore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cott.Gwynne@careerswales.gov.wal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849333-374C-8F52-CF66-D183E779E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7231" y="3578132"/>
            <a:ext cx="6877538" cy="1055931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3200" b="1" dirty="0"/>
              <a:t>Year 11 Options Process</a:t>
            </a:r>
          </a:p>
          <a:p>
            <a:pPr algn="ctr"/>
            <a:r>
              <a:rPr lang="en-GB" sz="3200" b="1" dirty="0"/>
              <a:t>2025-2026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2AA8E-6383-2527-053B-ED761C0CC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400" y="628354"/>
            <a:ext cx="5811665" cy="2612409"/>
          </a:xfrm>
          <a:prstGeom prst="rect">
            <a:avLst/>
          </a:prstGeom>
        </p:spPr>
      </p:pic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FFD57DA3-7AF1-2202-B49B-A2260BD6A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02" y="4874590"/>
            <a:ext cx="1254796" cy="1593591"/>
          </a:xfrm>
          <a:prstGeom prst="rect">
            <a:avLst/>
          </a:prstGeom>
        </p:spPr>
      </p:pic>
      <p:pic>
        <p:nvPicPr>
          <p:cNvPr id="7" name="Picture 6" descr="A signpost with different directions&#10;&#10;Description automatically generated">
            <a:extLst>
              <a:ext uri="{FF2B5EF4-FFF2-40B4-BE49-F238E27FC236}">
                <a16:creationId xmlns:a16="http://schemas.microsoft.com/office/drawing/2014/main" id="{0CB13B04-E5C2-8B75-513D-341933D967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818" y="4590661"/>
            <a:ext cx="3182859" cy="2118048"/>
          </a:xfrm>
          <a:prstGeom prst="rect">
            <a:avLst/>
          </a:prstGeom>
        </p:spPr>
      </p:pic>
      <p:pic>
        <p:nvPicPr>
          <p:cNvPr id="9" name="Picture 8" descr="A yellow street sign with black text&#10;&#10;Description automatically generated">
            <a:extLst>
              <a:ext uri="{FF2B5EF4-FFF2-40B4-BE49-F238E27FC236}">
                <a16:creationId xmlns:a16="http://schemas.microsoft.com/office/drawing/2014/main" id="{C69F1F69-9C83-2404-5B7C-18F5F61E24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7" y="4460032"/>
            <a:ext cx="3189613" cy="224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CD553-5435-59D4-5B54-2FE65326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Assignments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69F90-7BE9-ADEF-F0C0-62CEA1C02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878" y="920752"/>
            <a:ext cx="6780700" cy="3593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BEEFF1-E037-27B2-4913-C59C370C42C2}"/>
              </a:ext>
            </a:extLst>
          </p:cNvPr>
          <p:cNvSpPr txBox="1"/>
          <p:nvPr/>
        </p:nvSpPr>
        <p:spPr>
          <a:xfrm>
            <a:off x="5945779" y="4826675"/>
            <a:ext cx="5381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There are FOUR assignments you are required to complete as part of this process.</a:t>
            </a:r>
          </a:p>
          <a:p>
            <a:endParaRPr lang="en-GB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All of these documents will be needed for your individual interviews in February.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5C081D4A-0D43-FA1A-45B6-3973E990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38" y="5117186"/>
            <a:ext cx="1254796" cy="1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3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utoShape 4" descr="Image result for careers wales logo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46" y="7937"/>
            <a:ext cx="9124958" cy="68574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891925" y="2286828"/>
            <a:ext cx="7276369" cy="2299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b="1" dirty="0">
                <a:solidFill>
                  <a:srgbClr val="0070C0"/>
                </a:solidFill>
              </a:rPr>
              <a:t>Miss Leigh Holtzhausen</a:t>
            </a:r>
            <a:endParaRPr lang="en-GB" sz="4000" b="1" dirty="0">
              <a:solidFill>
                <a:srgbClr val="FF0000"/>
              </a:solidFill>
            </a:endParaRPr>
          </a:p>
          <a:p>
            <a:r>
              <a:rPr lang="en-GB" sz="4000" b="1" dirty="0">
                <a:solidFill>
                  <a:srgbClr val="0070C0"/>
                </a:solidFill>
              </a:rPr>
              <a:t>Careers Adviser</a:t>
            </a:r>
          </a:p>
          <a:p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Powerpoint-cover-slide-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36807" y="1844824"/>
            <a:ext cx="37309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70C0"/>
                </a:solidFill>
              </a:rPr>
              <a:t>Scott Gwynne</a:t>
            </a:r>
          </a:p>
          <a:p>
            <a:pPr algn="ctr"/>
            <a:r>
              <a:rPr lang="en-GB" sz="4000" dirty="0">
                <a:solidFill>
                  <a:srgbClr val="0070C0"/>
                </a:solidFill>
              </a:rPr>
              <a:t>Careers Wales</a:t>
            </a:r>
          </a:p>
        </p:txBody>
      </p:sp>
    </p:spTree>
    <p:extLst>
      <p:ext uri="{BB962C8B-B14F-4D97-AF65-F5344CB8AC3E}">
        <p14:creationId xmlns:p14="http://schemas.microsoft.com/office/powerpoint/2010/main" val="365763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91455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24000" y="77788"/>
            <a:ext cx="9135794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5453" tIns="52726" rIns="105453" bIns="52726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457200">
              <a:defRPr/>
            </a:pPr>
            <a:r>
              <a:rPr lang="en-GB" sz="3600" kern="0" dirty="0">
                <a:solidFill>
                  <a:prstClr val="white"/>
                </a:solidFill>
                <a:latin typeface="+mn-lt"/>
              </a:rPr>
              <a:t>My role in school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75520" y="1538355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Support pupils to make realistic and informed choices and implement plans.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To liaise and negotiate with other organisations with, and on behalf of, young people.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Providing support to identify and overcome barriers.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Help pupils to improve their application and interview skills.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/>
              <a:t>Aid pupils to develop resilience in adapting their plans when circumstances change.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26" y="5589240"/>
            <a:ext cx="2762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6065490"/>
            <a:ext cx="3286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6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052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713" y="126876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Options for your next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04" y="2636912"/>
            <a:ext cx="8147248" cy="338437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 Sixth Form</a:t>
            </a:r>
          </a:p>
          <a:p>
            <a:r>
              <a:rPr lang="en-GB" sz="3600" dirty="0">
                <a:solidFill>
                  <a:srgbClr val="00B050"/>
                </a:solidFill>
              </a:rPr>
              <a:t> College</a:t>
            </a:r>
          </a:p>
          <a:p>
            <a:r>
              <a:rPr lang="en-GB" sz="3600" dirty="0">
                <a:solidFill>
                  <a:srgbClr val="0070C0"/>
                </a:solidFill>
              </a:rPr>
              <a:t> Apprenticeships</a:t>
            </a:r>
          </a:p>
          <a:p>
            <a:r>
              <a:rPr lang="en-GB" sz="3600" dirty="0">
                <a:solidFill>
                  <a:srgbClr val="00B050"/>
                </a:solidFill>
              </a:rPr>
              <a:t> Employment / Jobs Growth Wales+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70C0"/>
                </a:solidFill>
              </a:rPr>
              <a:t> </a:t>
            </a:r>
            <a:endParaRPr lang="en-GB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77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91455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520" y="1556792"/>
            <a:ext cx="369257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5" b="6756"/>
          <a:stretch/>
        </p:blipFill>
        <p:spPr bwMode="auto">
          <a:xfrm>
            <a:off x="6456040" y="4581129"/>
            <a:ext cx="3960000" cy="102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4200922"/>
            <a:ext cx="3240000" cy="160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24000" y="77788"/>
            <a:ext cx="9135794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5453" tIns="52726" rIns="105453" bIns="52726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457200">
              <a:defRPr/>
            </a:pPr>
            <a:r>
              <a:rPr lang="en-GB" sz="3600" kern="0" dirty="0">
                <a:solidFill>
                  <a:prstClr val="white"/>
                </a:solidFill>
                <a:latin typeface="+mn-lt"/>
              </a:rPr>
              <a:t>Staying in education…but where?</a:t>
            </a:r>
          </a:p>
        </p:txBody>
      </p:sp>
      <p:pic>
        <p:nvPicPr>
          <p:cNvPr id="1026" name="Picture 2" descr="U:\WHS Imag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28" y="1340768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Powerpoint-main-slide-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2709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81200" y="808673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0070C0"/>
                </a:solidFill>
              </a:rPr>
              <a:t>Staying in Education </a:t>
            </a:r>
          </a:p>
          <a:p>
            <a:r>
              <a:rPr lang="en-GB" sz="2000" b="1" i="1" dirty="0">
                <a:solidFill>
                  <a:srgbClr val="0070C0"/>
                </a:solidFill>
              </a:rPr>
              <a:t>School 6</a:t>
            </a:r>
            <a:r>
              <a:rPr lang="en-GB" sz="2000" b="1" i="1" baseline="30000" dirty="0">
                <a:solidFill>
                  <a:srgbClr val="0070C0"/>
                </a:solidFill>
              </a:rPr>
              <a:t>th</a:t>
            </a:r>
            <a:r>
              <a:rPr lang="en-GB" sz="2000" b="1" i="1" dirty="0">
                <a:solidFill>
                  <a:srgbClr val="0070C0"/>
                </a:solidFill>
              </a:rPr>
              <a:t> Form or College to do A-Levels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1241" y="5303521"/>
            <a:ext cx="628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 this useful tool:  </a:t>
            </a:r>
            <a:r>
              <a:rPr lang="en-GB" dirty="0">
                <a:hlinkClick r:id="rId9"/>
              </a:rPr>
              <a:t>www.which.co.uk/alevelexplorer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133600" y="1831389"/>
            <a:ext cx="3359907" cy="1390650"/>
          </a:xfrm>
          <a:prstGeom prst="wedgeRoundRectCallou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GB" b="1" spc="150" dirty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If you are thinking about  studying at University, some degree subjects ask for specific A-Levels. Check entry requirements.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278381" y="3609976"/>
            <a:ext cx="2305050" cy="1438275"/>
          </a:xfrm>
          <a:prstGeom prst="wedgeRoundRect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Subjects at A-Level are a lot harder than at GCSE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781674" y="1724025"/>
            <a:ext cx="2305050" cy="1257300"/>
          </a:xfrm>
          <a:prstGeom prst="wedgeRoundRectCallout">
            <a:avLst/>
          </a:prstGeom>
          <a:solidFill>
            <a:srgbClr val="FF66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Certain ‘facilitating’ A-Levels can keep your options open for the future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838699" y="3507789"/>
            <a:ext cx="1885951" cy="1162050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Choose subjects you’ll enjoy</a:t>
            </a:r>
          </a:p>
        </p:txBody>
      </p:sp>
      <p:pic>
        <p:nvPicPr>
          <p:cNvPr id="1028" name="Picture 4" descr="http://blogs.adobe.com/captivate/files/2013/01/Picture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23498"/>
            <a:ext cx="1734944" cy="17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2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Powerpoint-main-slide-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59" y="-29815"/>
            <a:ext cx="91270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905661"/>
            <a:ext cx="601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0070C0"/>
                </a:solidFill>
              </a:rPr>
              <a:t>Staying in Education</a:t>
            </a:r>
          </a:p>
          <a:p>
            <a:r>
              <a:rPr lang="en-GB" sz="2000" b="1" i="1" dirty="0">
                <a:solidFill>
                  <a:srgbClr val="0070C0"/>
                </a:solidFill>
              </a:rPr>
              <a:t>School or College - Vocational Courses (includes BTECs)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56769" y="1798213"/>
            <a:ext cx="4008120" cy="1520471"/>
          </a:xfrm>
          <a:prstGeom prst="wedgeRoundRectCallout">
            <a:avLst/>
          </a:prstGeo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 practical-based, vocational qualification designed to lead to a job, an area of employment and / or further study including Higher Education.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072310" y="1798213"/>
            <a:ext cx="2827851" cy="1941299"/>
          </a:xfrm>
          <a:prstGeom prst="wedgeRoundRectCallout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cs typeface="Calibri" panose="020F0502020204030204" pitchFamily="34" charset="0"/>
              </a:rPr>
              <a:t>BTECs can be refreshing, especially if you learn best by actually ‘doing’ rather than simply reading about a subject.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1981200" y="3732000"/>
            <a:ext cx="4091109" cy="1621051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spc="150" dirty="0">
                <a:ln w="11430"/>
                <a:solidFill>
                  <a:schemeClr val="bg1"/>
                </a:solidFill>
                <a:cs typeface="Calibri" panose="020F0502020204030204" pitchFamily="34" charset="0"/>
              </a:rPr>
              <a:t>If you are thinking about  studying at University, some degree subjects ask for specific Vocational subjects.</a:t>
            </a:r>
          </a:p>
          <a:p>
            <a:pPr algn="ctr"/>
            <a:r>
              <a:rPr lang="en-GB" b="1" spc="150" dirty="0">
                <a:ln w="11430"/>
                <a:solidFill>
                  <a:schemeClr val="bg1"/>
                </a:solidFill>
                <a:cs typeface="Calibri" panose="020F0502020204030204" pitchFamily="34" charset="0"/>
              </a:rPr>
              <a:t> Check entry requirements.</a:t>
            </a:r>
          </a:p>
        </p:txBody>
      </p:sp>
      <p:pic>
        <p:nvPicPr>
          <p:cNvPr id="16386" name="Picture 2" descr="http://virtualjobcoach.com/blog/wp-content/uploads/2010/06/Man_with_Tie_Smal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005064"/>
            <a:ext cx="1654352" cy="21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6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63553" y="1205172"/>
            <a:ext cx="7612905" cy="447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5453" tIns="52726" rIns="105453" bIns="52726">
            <a:spAutoFit/>
          </a:bodyPr>
          <a:lstStyle/>
          <a:p>
            <a:pPr marL="395453" indent="-395453" defTabSz="527271">
              <a:buFont typeface="Arial" charset="0"/>
              <a:buChar char="•"/>
              <a:defRPr/>
            </a:pPr>
            <a:r>
              <a:rPr lang="en-GB" sz="2400" b="1" dirty="0">
                <a:solidFill>
                  <a:srgbClr val="00B050"/>
                </a:solidFill>
                <a:cs typeface="Arial" charset="0"/>
              </a:rPr>
              <a:t>Work-based Learning, combining work, qualifications and an income</a:t>
            </a:r>
          </a:p>
          <a:p>
            <a:pPr defTabSz="527271">
              <a:defRPr/>
            </a:pPr>
            <a:endParaRPr lang="en-GB" sz="2400" b="1" dirty="0">
              <a:solidFill>
                <a:srgbClr val="00B050"/>
              </a:solidFill>
              <a:cs typeface="Arial" charset="0"/>
            </a:endParaRPr>
          </a:p>
          <a:p>
            <a:pPr defTabSz="527271">
              <a:defRPr/>
            </a:pPr>
            <a:r>
              <a:rPr lang="en-GB" sz="2400" b="1" dirty="0">
                <a:solidFill>
                  <a:srgbClr val="0070C0"/>
                </a:solidFill>
                <a:cs typeface="Arial" charset="0"/>
              </a:rPr>
              <a:t>APPRENTICESHIPS</a:t>
            </a:r>
          </a:p>
          <a:p>
            <a:pPr marL="342900" indent="-342900" defTabSz="527271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cs typeface="Arial" charset="0"/>
              </a:rPr>
              <a:t>These have to be applied for, much like you would apply for a job.</a:t>
            </a:r>
          </a:p>
          <a:p>
            <a:pPr marL="342900" indent="-342900" defTabSz="527271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cs typeface="Arial" charset="0"/>
              </a:rPr>
              <a:t>You earn while learning on-the-job and will also gain a qualification.</a:t>
            </a:r>
          </a:p>
          <a:p>
            <a:pPr marL="342900" indent="-342900" defTabSz="527271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cs typeface="Arial" charset="0"/>
              </a:rPr>
              <a:t>Apprenticeship Matching Service on careerswales.com</a:t>
            </a:r>
          </a:p>
          <a:p>
            <a:pPr marL="342900" indent="-342900" defTabSz="527271"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rgbClr val="0070C0"/>
              </a:solidFill>
              <a:cs typeface="Arial" charset="0"/>
            </a:endParaRPr>
          </a:p>
          <a:p>
            <a:pPr defTabSz="527271">
              <a:defRPr/>
            </a:pPr>
            <a:r>
              <a:rPr lang="en-GB" sz="2400" b="1" dirty="0">
                <a:solidFill>
                  <a:srgbClr val="0070C0"/>
                </a:solidFill>
                <a:cs typeface="Arial" charset="0"/>
              </a:rPr>
              <a:t>Jobs Growth Wales +</a:t>
            </a:r>
          </a:p>
          <a:p>
            <a:pPr marL="342900" indent="-342900" defTabSz="527271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cs typeface="Arial" charset="0"/>
              </a:rPr>
              <a:t>These are offered at different levels </a:t>
            </a:r>
          </a:p>
          <a:p>
            <a:pPr marL="342900" indent="-342900" defTabSz="527271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solidFill>
                  <a:srgbClr val="0070C0"/>
                </a:solidFill>
                <a:cs typeface="Arial" charset="0"/>
              </a:rPr>
              <a:t>Engagement includes varied work placements and support with English and Maths.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"/>
            <a:ext cx="91455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67000" y="77788"/>
            <a:ext cx="6858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5453" tIns="52726" rIns="105453" bIns="52726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defTabSz="457200">
              <a:defRPr/>
            </a:pPr>
            <a:r>
              <a:rPr lang="en-GB" sz="3200" kern="0" dirty="0">
                <a:solidFill>
                  <a:prstClr val="white"/>
                </a:solidFill>
                <a:latin typeface="+mn-lt"/>
              </a:rPr>
              <a:t>Apprenticeships &amp; Jobs Growth Wales +</a:t>
            </a:r>
          </a:p>
        </p:txBody>
      </p:sp>
    </p:spTree>
    <p:extLst>
      <p:ext uri="{BB962C8B-B14F-4D97-AF65-F5344CB8AC3E}">
        <p14:creationId xmlns:p14="http://schemas.microsoft.com/office/powerpoint/2010/main" val="49370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11 Timeline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idx="1"/>
          </p:nvPr>
        </p:nvSpPr>
        <p:spPr bwMode="auto">
          <a:xfrm>
            <a:off x="1703513" y="3505200"/>
            <a:ext cx="8640960" cy="122872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eaLnBrk="1" hangingPunct="1">
              <a:buNone/>
            </a:pPr>
            <a:r>
              <a:rPr lang="en-GB" altLang="en-US" sz="1400" b="1" dirty="0">
                <a:latin typeface="Calibri" pitchFamily="34" charset="0"/>
              </a:rPr>
              <a:t>2025		                                                                           2026</a:t>
            </a:r>
          </a:p>
          <a:p>
            <a:pPr marL="0" indent="0" eaLnBrk="1" hangingPunct="1">
              <a:buNone/>
            </a:pPr>
            <a:r>
              <a:rPr lang="en-GB" altLang="en-US" sz="1400" b="1" dirty="0">
                <a:latin typeface="Calibri" pitchFamily="34" charset="0"/>
              </a:rPr>
              <a:t>September    October    November    December    January    February    March    April    May    June    July    August</a:t>
            </a:r>
          </a:p>
        </p:txBody>
      </p:sp>
      <p:sp>
        <p:nvSpPr>
          <p:cNvPr id="5" name="AutoShape 1031"/>
          <p:cNvSpPr>
            <a:spLocks noChangeArrowheads="1"/>
          </p:cNvSpPr>
          <p:nvPr/>
        </p:nvSpPr>
        <p:spPr bwMode="auto">
          <a:xfrm>
            <a:off x="1981200" y="2057400"/>
            <a:ext cx="2209800" cy="1066800"/>
          </a:xfrm>
          <a:prstGeom prst="wedgeRoundRectCallout">
            <a:avLst>
              <a:gd name="adj1" fmla="val 40949"/>
              <a:gd name="adj2" fmla="val 108630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 dirty="0">
                <a:latin typeface="Calibri" pitchFamily="34" charset="0"/>
              </a:rPr>
              <a:t>Colleges usually begin accepting </a:t>
            </a:r>
            <a:r>
              <a:rPr lang="en-GB" altLang="en-US" sz="1400" b="1" dirty="0">
                <a:latin typeface="Calibri" pitchFamily="34" charset="0"/>
              </a:rPr>
              <a:t>applications</a:t>
            </a:r>
            <a:r>
              <a:rPr lang="en-GB" altLang="en-US" sz="1400" dirty="0">
                <a:latin typeface="Calibri" pitchFamily="34" charset="0"/>
              </a:rPr>
              <a:t> in November onwards.  </a:t>
            </a:r>
            <a:r>
              <a:rPr lang="en-GB" altLang="en-US" sz="1400" b="1" dirty="0">
                <a:latin typeface="Calibri" pitchFamily="34" charset="0"/>
              </a:rPr>
              <a:t>Research courses </a:t>
            </a:r>
            <a:r>
              <a:rPr lang="en-GB" altLang="en-US" sz="1400" dirty="0">
                <a:latin typeface="Calibri" pitchFamily="34" charset="0"/>
              </a:rPr>
              <a:t>on offer</a:t>
            </a:r>
          </a:p>
        </p:txBody>
      </p:sp>
      <p:sp>
        <p:nvSpPr>
          <p:cNvPr id="6" name="AutoShape 1033"/>
          <p:cNvSpPr>
            <a:spLocks noChangeArrowheads="1"/>
          </p:cNvSpPr>
          <p:nvPr/>
        </p:nvSpPr>
        <p:spPr bwMode="auto">
          <a:xfrm>
            <a:off x="4382603" y="2057400"/>
            <a:ext cx="1524000" cy="1066800"/>
          </a:xfrm>
          <a:prstGeom prst="wedgeRoundRectCallout">
            <a:avLst>
              <a:gd name="adj1" fmla="val 31759"/>
              <a:gd name="adj2" fmla="val 145727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 dirty="0">
                <a:latin typeface="Calibri" pitchFamily="34" charset="0"/>
              </a:rPr>
              <a:t>Year 11 </a:t>
            </a:r>
          </a:p>
          <a:p>
            <a:pPr algn="ctr" eaLnBrk="1" hangingPunct="1"/>
            <a:r>
              <a:rPr lang="en-GB" altLang="en-US" sz="1400" b="1" dirty="0">
                <a:latin typeface="Calibri" pitchFamily="34" charset="0"/>
              </a:rPr>
              <a:t>Individual Option Interviews</a:t>
            </a:r>
          </a:p>
        </p:txBody>
      </p:sp>
      <p:sp>
        <p:nvSpPr>
          <p:cNvPr id="7" name="AutoShape 1034"/>
          <p:cNvSpPr>
            <a:spLocks noChangeArrowheads="1"/>
          </p:cNvSpPr>
          <p:nvPr/>
        </p:nvSpPr>
        <p:spPr bwMode="auto">
          <a:xfrm>
            <a:off x="6023992" y="2209800"/>
            <a:ext cx="1752600" cy="1066800"/>
          </a:xfrm>
          <a:prstGeom prst="wedgeRoundRectCallout">
            <a:avLst>
              <a:gd name="adj1" fmla="val -32606"/>
              <a:gd name="adj2" fmla="val 102083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 dirty="0">
                <a:latin typeface="Calibri" pitchFamily="34" charset="0"/>
              </a:rPr>
              <a:t>Attend</a:t>
            </a:r>
            <a:r>
              <a:rPr lang="en-GB" altLang="en-US" sz="1400" b="1" dirty="0">
                <a:latin typeface="Calibri" pitchFamily="34" charset="0"/>
              </a:rPr>
              <a:t> </a:t>
            </a:r>
            <a:r>
              <a:rPr lang="en-GB" altLang="en-US" sz="1400" dirty="0">
                <a:latin typeface="Calibri" pitchFamily="34" charset="0"/>
              </a:rPr>
              <a:t>the</a:t>
            </a:r>
            <a:r>
              <a:rPr lang="en-GB" altLang="en-US" sz="1400" b="1" dirty="0">
                <a:latin typeface="Calibri" pitchFamily="34" charset="0"/>
              </a:rPr>
              <a:t> Sixth Form Open Evening</a:t>
            </a:r>
            <a:r>
              <a:rPr lang="en-GB" altLang="en-US" sz="1400" dirty="0">
                <a:latin typeface="Calibri" pitchFamily="34" charset="0"/>
              </a:rPr>
              <a:t> to find out what’s on offer</a:t>
            </a:r>
          </a:p>
        </p:txBody>
      </p:sp>
      <p:sp>
        <p:nvSpPr>
          <p:cNvPr id="8" name="AutoShape 1036"/>
          <p:cNvSpPr>
            <a:spLocks noChangeArrowheads="1"/>
          </p:cNvSpPr>
          <p:nvPr/>
        </p:nvSpPr>
        <p:spPr bwMode="auto">
          <a:xfrm>
            <a:off x="8610600" y="2667000"/>
            <a:ext cx="1295400" cy="609600"/>
          </a:xfrm>
          <a:prstGeom prst="wedgeRoundRectCallout">
            <a:avLst>
              <a:gd name="adj1" fmla="val -55514"/>
              <a:gd name="adj2" fmla="val 134634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Calibri" pitchFamily="34" charset="0"/>
              </a:rPr>
              <a:t>GCSE exams </a:t>
            </a:r>
            <a:r>
              <a:rPr lang="en-GB" altLang="en-US" sz="1400" dirty="0">
                <a:latin typeface="Calibri" pitchFamily="34" charset="0"/>
              </a:rPr>
              <a:t>begin</a:t>
            </a:r>
          </a:p>
        </p:txBody>
      </p:sp>
      <p:sp>
        <p:nvSpPr>
          <p:cNvPr id="9" name="AutoShape 1030"/>
          <p:cNvSpPr>
            <a:spLocks noChangeArrowheads="1"/>
          </p:cNvSpPr>
          <p:nvPr/>
        </p:nvSpPr>
        <p:spPr bwMode="auto">
          <a:xfrm>
            <a:off x="1847529" y="4819650"/>
            <a:ext cx="2037163" cy="1024855"/>
          </a:xfrm>
          <a:prstGeom prst="wedgeRoundRectCallout">
            <a:avLst>
              <a:gd name="adj1" fmla="val 3609"/>
              <a:gd name="adj2" fmla="val -80353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algn="ctr" eaLnBrk="1" hangingPunct="1"/>
            <a:r>
              <a:rPr lang="en-GB" altLang="en-US" sz="1400" dirty="0">
                <a:latin typeface="Calibri" pitchFamily="34" charset="0"/>
              </a:rPr>
              <a:t>Assembly talks providing an overview of </a:t>
            </a:r>
            <a:r>
              <a:rPr lang="en-GB" altLang="en-US" sz="1400" b="1" dirty="0">
                <a:latin typeface="Calibri" pitchFamily="34" charset="0"/>
              </a:rPr>
              <a:t>Post 16 options</a:t>
            </a:r>
            <a:r>
              <a:rPr lang="en-GB" altLang="en-US" sz="1400" dirty="0">
                <a:latin typeface="Calibri" pitchFamily="34" charset="0"/>
              </a:rPr>
              <a:t>.</a:t>
            </a:r>
          </a:p>
        </p:txBody>
      </p:sp>
      <p:sp>
        <p:nvSpPr>
          <p:cNvPr id="10" name="AutoShape 1032"/>
          <p:cNvSpPr>
            <a:spLocks noChangeArrowheads="1"/>
          </p:cNvSpPr>
          <p:nvPr/>
        </p:nvSpPr>
        <p:spPr bwMode="auto">
          <a:xfrm>
            <a:off x="4018363" y="4826358"/>
            <a:ext cx="2209800" cy="1201638"/>
          </a:xfrm>
          <a:prstGeom prst="wedgeRoundRectCallout">
            <a:avLst>
              <a:gd name="adj1" fmla="val -43869"/>
              <a:gd name="adj2" fmla="val -86411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 dirty="0">
                <a:latin typeface="Calibri" pitchFamily="34" charset="0"/>
              </a:rPr>
              <a:t>Attend </a:t>
            </a:r>
            <a:r>
              <a:rPr lang="en-GB" altLang="en-US" sz="1400" b="1" dirty="0">
                <a:latin typeface="Calibri" pitchFamily="34" charset="0"/>
              </a:rPr>
              <a:t>Open Evenings </a:t>
            </a:r>
            <a:r>
              <a:rPr lang="en-GB" altLang="en-US" sz="1400" dirty="0">
                <a:latin typeface="Calibri" pitchFamily="34" charset="0"/>
              </a:rPr>
              <a:t>at </a:t>
            </a:r>
            <a:r>
              <a:rPr lang="en-GB" altLang="en-US" sz="1400" b="1" dirty="0">
                <a:latin typeface="Calibri" pitchFamily="34" charset="0"/>
              </a:rPr>
              <a:t>colleges</a:t>
            </a:r>
            <a:r>
              <a:rPr lang="en-GB" altLang="en-US" sz="1400" dirty="0">
                <a:latin typeface="Calibri" pitchFamily="34" charset="0"/>
              </a:rPr>
              <a:t> from Oct/Nov onwards to see what they have to offer.  </a:t>
            </a:r>
          </a:p>
        </p:txBody>
      </p:sp>
      <p:sp>
        <p:nvSpPr>
          <p:cNvPr id="11" name="AutoShape 1035"/>
          <p:cNvSpPr>
            <a:spLocks noChangeArrowheads="1"/>
          </p:cNvSpPr>
          <p:nvPr/>
        </p:nvSpPr>
        <p:spPr bwMode="auto">
          <a:xfrm>
            <a:off x="6405563" y="4819650"/>
            <a:ext cx="1895475" cy="1600200"/>
          </a:xfrm>
          <a:prstGeom prst="wedgeRoundRectCallout">
            <a:avLst>
              <a:gd name="adj1" fmla="val -44866"/>
              <a:gd name="adj2" fmla="val -62738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Calibri" pitchFamily="34" charset="0"/>
              </a:rPr>
              <a:t>Interested in apprenticeships? </a:t>
            </a:r>
            <a:r>
              <a:rPr lang="en-GB" altLang="en-US" sz="1400" dirty="0">
                <a:latin typeface="Calibri" pitchFamily="34" charset="0"/>
              </a:rPr>
              <a:t>Speak to your Careers Adviser from February onwards to find out more</a:t>
            </a:r>
          </a:p>
        </p:txBody>
      </p:sp>
      <p:sp>
        <p:nvSpPr>
          <p:cNvPr id="12" name="AutoShape 1037"/>
          <p:cNvSpPr>
            <a:spLocks noChangeArrowheads="1"/>
          </p:cNvSpPr>
          <p:nvPr/>
        </p:nvSpPr>
        <p:spPr bwMode="auto">
          <a:xfrm>
            <a:off x="8763000" y="5019675"/>
            <a:ext cx="1219200" cy="824829"/>
          </a:xfrm>
          <a:prstGeom prst="wedgeRoundRectCallout">
            <a:avLst>
              <a:gd name="adj1" fmla="val 33204"/>
              <a:gd name="adj2" fmla="val -106481"/>
              <a:gd name="adj3" fmla="val 16667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GB" altLang="en-US" sz="1400" b="1" dirty="0">
                <a:latin typeface="Calibri" pitchFamily="34" charset="0"/>
              </a:rPr>
              <a:t>GCSE results</a:t>
            </a:r>
            <a:r>
              <a:rPr lang="en-GB" altLang="en-US" sz="1400" dirty="0">
                <a:latin typeface="Calibri" pitchFamily="34" charset="0"/>
              </a:rPr>
              <a:t> are out</a:t>
            </a:r>
          </a:p>
          <a:p>
            <a:pPr algn="ctr" eaLnBrk="1" hangingPunct="1"/>
            <a:r>
              <a:rPr lang="en-GB" altLang="en-US" sz="1400" dirty="0">
                <a:latin typeface="Calibri" pitchFamily="34" charset="0"/>
              </a:rPr>
              <a:t>August 2026</a:t>
            </a:r>
          </a:p>
        </p:txBody>
      </p:sp>
    </p:spTree>
    <p:extLst>
      <p:ext uri="{BB962C8B-B14F-4D97-AF65-F5344CB8AC3E}">
        <p14:creationId xmlns:p14="http://schemas.microsoft.com/office/powerpoint/2010/main" val="413330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Powerpoint-main-slide-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588"/>
            <a:ext cx="9144000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32584" y="1084747"/>
            <a:ext cx="6624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4800" b="1" dirty="0">
                <a:solidFill>
                  <a:srgbClr val="0070C0"/>
                </a:solidFill>
                <a:latin typeface="+mn-lt"/>
              </a:rPr>
              <a:t>What is your Plan B ?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63552" y="1772816"/>
            <a:ext cx="65356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U:\Plan B 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1963726"/>
            <a:ext cx="3962400" cy="37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589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E9EFE8-84F7-09B3-E0D7-3448ADDF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5" y="2255571"/>
            <a:ext cx="4183721" cy="1880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52ECBA-CD41-E52B-828A-D1175EF0C638}"/>
              </a:ext>
            </a:extLst>
          </p:cNvPr>
          <p:cNvSpPr/>
          <p:nvPr/>
        </p:nvSpPr>
        <p:spPr>
          <a:xfrm>
            <a:off x="4652964" y="732668"/>
            <a:ext cx="1875795" cy="1193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Completion of ILPP: September 2025 to April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CF4EFB-1B9A-D1D2-1CF7-A054C35CF505}"/>
              </a:ext>
            </a:extLst>
          </p:cNvPr>
          <p:cNvSpPr/>
          <p:nvPr/>
        </p:nvSpPr>
        <p:spPr>
          <a:xfrm>
            <a:off x="7194127" y="719120"/>
            <a:ext cx="1875795" cy="11939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11 OPTIONS LAUNCH: Week beginning </a:t>
            </a:r>
          </a:p>
          <a:p>
            <a:pPr algn="ctr"/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600" b="1" kern="1200" baseline="30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 2025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6703D4-307E-40FA-BFBC-D02B87C5AB30}"/>
              </a:ext>
            </a:extLst>
          </p:cNvPr>
          <p:cNvSpPr/>
          <p:nvPr/>
        </p:nvSpPr>
        <p:spPr>
          <a:xfrm>
            <a:off x="9728699" y="712341"/>
            <a:ext cx="1875795" cy="119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OPTION SUBJECT INFORMATION AVAILABLE ON THE SCHOOL WEBSITE: </a:t>
            </a: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December 2025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C5EEFF-2D17-F05A-6C9F-69C20046F56B}"/>
              </a:ext>
            </a:extLst>
          </p:cNvPr>
          <p:cNvSpPr/>
          <p:nvPr/>
        </p:nvSpPr>
        <p:spPr>
          <a:xfrm>
            <a:off x="4652963" y="2961423"/>
            <a:ext cx="1875795" cy="1193976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KEY STAGE 5 SUBJECT OPTION TALKS IN LESSONS / ASSEMBLIES:  December 2025 onwards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7FD790-B9C4-82BF-07D7-15E17566267F}"/>
              </a:ext>
            </a:extLst>
          </p:cNvPr>
          <p:cNvSpPr/>
          <p:nvPr/>
        </p:nvSpPr>
        <p:spPr>
          <a:xfrm>
            <a:off x="7194127" y="2942225"/>
            <a:ext cx="1875795" cy="1193976"/>
          </a:xfrm>
          <a:prstGeom prst="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SIXTH FORM OPTIONS OPEN EVENING: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15th January 2026 </a:t>
            </a:r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87BCE-D215-7D98-1033-5867611F2506}"/>
              </a:ext>
            </a:extLst>
          </p:cNvPr>
          <p:cNvSpPr/>
          <p:nvPr/>
        </p:nvSpPr>
        <p:spPr>
          <a:xfrm>
            <a:off x="9762255" y="2597770"/>
            <a:ext cx="1875795" cy="1880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FREE CHOICE SURVEY: 19th January – 2nd February 2026 – the decisions made by pupils at this stage are used to help formulate the Sixth form option grid.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7A543A-2104-4AC1-259A-DDE48CB5FF02}"/>
              </a:ext>
            </a:extLst>
          </p:cNvPr>
          <p:cNvSpPr/>
          <p:nvPr/>
        </p:nvSpPr>
        <p:spPr>
          <a:xfrm>
            <a:off x="4652963" y="5137658"/>
            <a:ext cx="1875795" cy="11939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11 OPTIONS GRID AVAILABLE </a:t>
            </a:r>
          </a:p>
          <a:p>
            <a:pPr algn="ctr"/>
            <a:endParaRPr lang="en-US" sz="1400" b="1" kern="12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1600" b="1" kern="1200" baseline="30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2026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B6E78B-0EE5-3594-9B46-3BAC99EDD904}"/>
              </a:ext>
            </a:extLst>
          </p:cNvPr>
          <p:cNvSpPr/>
          <p:nvPr/>
        </p:nvSpPr>
        <p:spPr>
          <a:xfrm>
            <a:off x="7280513" y="5118460"/>
            <a:ext cx="1875795" cy="1193976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INDIVIDUAL STUDENT INTERVIEWS: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24th, 25th and 26th February 2026</a:t>
            </a:r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244733-78CC-E3C6-0BDE-553619B0295D}"/>
              </a:ext>
            </a:extLst>
          </p:cNvPr>
          <p:cNvSpPr/>
          <p:nvPr/>
        </p:nvSpPr>
        <p:spPr>
          <a:xfrm>
            <a:off x="9837757" y="5021885"/>
            <a:ext cx="1875795" cy="1392573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SIXTH FORM APPLICATION DEADLINE: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March 2026.</a:t>
            </a:r>
            <a:endParaRPr lang="en-GB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1B14D35-3FFA-803A-3E38-F3B2B28E863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28759" y="1329656"/>
            <a:ext cx="549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48C7EE0-27D6-4786-4A84-F9F1237D20F6}"/>
              </a:ext>
            </a:extLst>
          </p:cNvPr>
          <p:cNvCxnSpPr>
            <a:cxnSpLocks/>
          </p:cNvCxnSpPr>
          <p:nvPr/>
        </p:nvCxnSpPr>
        <p:spPr>
          <a:xfrm>
            <a:off x="9078311" y="1289109"/>
            <a:ext cx="54972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53D7064-9932-CCD5-F18F-32100BB3725C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7601176" y="-103998"/>
            <a:ext cx="1055106" cy="50757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D640D8-EFDD-780C-81B2-21E72CEF983B}"/>
              </a:ext>
            </a:extLst>
          </p:cNvPr>
          <p:cNvCxnSpPr>
            <a:cxnSpLocks/>
          </p:cNvCxnSpPr>
          <p:nvPr/>
        </p:nvCxnSpPr>
        <p:spPr>
          <a:xfrm>
            <a:off x="6528759" y="3554137"/>
            <a:ext cx="54972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2B1C32-6ABF-E764-09D3-2B7D45AFCC3C}"/>
              </a:ext>
            </a:extLst>
          </p:cNvPr>
          <p:cNvCxnSpPr>
            <a:cxnSpLocks/>
          </p:cNvCxnSpPr>
          <p:nvPr/>
        </p:nvCxnSpPr>
        <p:spPr>
          <a:xfrm>
            <a:off x="9069922" y="3554137"/>
            <a:ext cx="549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5BF273E2-FD48-3D8A-3184-3E39113E7CBD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rot="5400000">
            <a:off x="7815878" y="2253382"/>
            <a:ext cx="659259" cy="5109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8502A52-AFAE-663F-0FD8-E37B5707DFA9}"/>
              </a:ext>
            </a:extLst>
          </p:cNvPr>
          <p:cNvCxnSpPr>
            <a:cxnSpLocks/>
          </p:cNvCxnSpPr>
          <p:nvPr/>
        </p:nvCxnSpPr>
        <p:spPr>
          <a:xfrm>
            <a:off x="6528759" y="5761839"/>
            <a:ext cx="54972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CFE6D0-B59A-0E86-66B1-644B609A3C72}"/>
              </a:ext>
            </a:extLst>
          </p:cNvPr>
          <p:cNvCxnSpPr>
            <a:cxnSpLocks/>
          </p:cNvCxnSpPr>
          <p:nvPr/>
        </p:nvCxnSpPr>
        <p:spPr>
          <a:xfrm>
            <a:off x="9156308" y="5761839"/>
            <a:ext cx="549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44BBA94-88B1-20E3-BF4F-6CFF9EB722A5}"/>
              </a:ext>
            </a:extLst>
          </p:cNvPr>
          <p:cNvSpPr txBox="1"/>
          <p:nvPr/>
        </p:nvSpPr>
        <p:spPr>
          <a:xfrm>
            <a:off x="746113" y="4478398"/>
            <a:ext cx="3228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Year 11 Options Process</a:t>
            </a:r>
          </a:p>
          <a:p>
            <a:pPr algn="ctr"/>
            <a:r>
              <a:rPr lang="en-GB" sz="2400" b="1" dirty="0"/>
              <a:t>2025-26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92BB8976-4BA8-74F6-2EA0-4FE7B48B5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" y="337380"/>
            <a:ext cx="1254796" cy="1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97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92" y="0"/>
            <a:ext cx="9124958" cy="685743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063553" y="764704"/>
            <a:ext cx="7106111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4800" b="1" dirty="0">
              <a:solidFill>
                <a:srgbClr val="0070C0"/>
              </a:solidFill>
            </a:endParaRPr>
          </a:p>
          <a:p>
            <a:r>
              <a:rPr lang="en-GB" sz="4800" b="1" dirty="0">
                <a:solidFill>
                  <a:srgbClr val="0070C0"/>
                </a:solidFill>
              </a:rPr>
              <a:t>Thank you for listening</a:t>
            </a:r>
            <a:r>
              <a:rPr lang="en-GB" sz="4800" b="1" dirty="0">
                <a:solidFill>
                  <a:srgbClr val="7030A0"/>
                </a:solidFill>
              </a:rPr>
              <a:t>!</a:t>
            </a:r>
            <a:endParaRPr lang="en-GB" b="1" dirty="0">
              <a:solidFill>
                <a:srgbClr val="7030A0"/>
              </a:solidFill>
            </a:endParaRPr>
          </a:p>
          <a:p>
            <a:endParaRPr lang="en-GB" sz="18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00B050"/>
                </a:solidFill>
              </a:rPr>
              <a:t>The Careers room is located in the corridor next to room 100 in the Admin corridor. Please email me to arrange an appointment at 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0070C0"/>
                </a:solidFill>
                <a:hlinkClick r:id="rId4"/>
              </a:rPr>
              <a:t>Scott.Gwynne@careerswales.gov.wales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or</a:t>
            </a:r>
          </a:p>
          <a:p>
            <a:r>
              <a:rPr lang="en-GB" sz="2400" b="1" u="sng" dirty="0">
                <a:solidFill>
                  <a:srgbClr val="0070C0"/>
                </a:solidFill>
              </a:rPr>
              <a:t>Gwynnes@whitchurch.cardiff.sch.uk</a:t>
            </a:r>
          </a:p>
        </p:txBody>
      </p:sp>
    </p:spTree>
    <p:extLst>
      <p:ext uri="{BB962C8B-B14F-4D97-AF65-F5344CB8AC3E}">
        <p14:creationId xmlns:p14="http://schemas.microsoft.com/office/powerpoint/2010/main" val="353815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76"/>
    </mc:Choice>
    <mc:Fallback xmlns="">
      <p:transition spd="slow" advTm="294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2682-CA6E-86B2-4FA9-C82AC442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605DC-AE57-8F30-5DBA-DF5D94BC6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3C06B-5394-368F-0697-022E2CD0D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41" y="0"/>
            <a:ext cx="1196591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D9AD47-1D92-54BE-DDF7-04BB4121A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204" y="1553489"/>
            <a:ext cx="1095721" cy="1260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AAF3C-1044-C5A7-FBE8-F146ACCD0116}"/>
              </a:ext>
            </a:extLst>
          </p:cNvPr>
          <p:cNvSpPr txBox="1"/>
          <p:nvPr/>
        </p:nvSpPr>
        <p:spPr>
          <a:xfrm>
            <a:off x="439153" y="887104"/>
            <a:ext cx="26589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All the information you need is on the 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D8DB9-979E-FE3F-F886-F0AF52D457FF}"/>
              </a:ext>
            </a:extLst>
          </p:cNvPr>
          <p:cNvSpPr txBox="1"/>
          <p:nvPr/>
        </p:nvSpPr>
        <p:spPr>
          <a:xfrm>
            <a:off x="9300949" y="1337481"/>
            <a:ext cx="23951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Click here and go to the Yr 12 / 13 subject information page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6C8358-87D3-56DF-901F-226B337AF09D}"/>
              </a:ext>
            </a:extLst>
          </p:cNvPr>
          <p:cNvCxnSpPr/>
          <p:nvPr/>
        </p:nvCxnSpPr>
        <p:spPr>
          <a:xfrm flipH="1">
            <a:off x="6277970" y="2260811"/>
            <a:ext cx="3691720" cy="4550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F3BB60-009D-DAF8-3BD8-6B3323DD91ED}"/>
              </a:ext>
            </a:extLst>
          </p:cNvPr>
          <p:cNvSpPr txBox="1"/>
          <p:nvPr/>
        </p:nvSpPr>
        <p:spPr>
          <a:xfrm>
            <a:off x="439153" y="4632158"/>
            <a:ext cx="244842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All information about subjects and admissions can be found in the Sixth Form Prospectus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F80441-F12B-CE24-D998-C95C2C9BECC6}"/>
              </a:ext>
            </a:extLst>
          </p:cNvPr>
          <p:cNvCxnSpPr>
            <a:cxnSpLocks/>
          </p:cNvCxnSpPr>
          <p:nvPr/>
        </p:nvCxnSpPr>
        <p:spPr>
          <a:xfrm flipV="1">
            <a:off x="2705180" y="4722395"/>
            <a:ext cx="1276764" cy="697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67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BFB24-F215-CE00-7710-A4BF39A2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EC5487-D80F-7268-B40B-59132B060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5" y="2255571"/>
            <a:ext cx="4183721" cy="1880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3A06EB-B64A-0D4B-2916-4973C8BBA72D}"/>
              </a:ext>
            </a:extLst>
          </p:cNvPr>
          <p:cNvSpPr/>
          <p:nvPr/>
        </p:nvSpPr>
        <p:spPr>
          <a:xfrm>
            <a:off x="4652964" y="732668"/>
            <a:ext cx="1875795" cy="1193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Completion of ILPP: September 2025 to April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27CB9-9D9C-165D-A4A0-5743D01EE87C}"/>
              </a:ext>
            </a:extLst>
          </p:cNvPr>
          <p:cNvSpPr/>
          <p:nvPr/>
        </p:nvSpPr>
        <p:spPr>
          <a:xfrm>
            <a:off x="7194127" y="719120"/>
            <a:ext cx="1875795" cy="11939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11 OPTIONS LAUNCH: Week beginning </a:t>
            </a:r>
          </a:p>
          <a:p>
            <a:pPr algn="ctr"/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600" b="1" kern="1200" baseline="30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 2025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E6004-F7EC-CB56-0E79-746DA424D31E}"/>
              </a:ext>
            </a:extLst>
          </p:cNvPr>
          <p:cNvSpPr/>
          <p:nvPr/>
        </p:nvSpPr>
        <p:spPr>
          <a:xfrm>
            <a:off x="9728699" y="712341"/>
            <a:ext cx="1875795" cy="119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OPTION SUBJECT INFORMATION AVAILABLE ON THE SCHOOL WEBSITE: </a:t>
            </a: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December 2025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D8CABB-C3AB-5DA8-0B17-262A86EFC363}"/>
              </a:ext>
            </a:extLst>
          </p:cNvPr>
          <p:cNvSpPr/>
          <p:nvPr/>
        </p:nvSpPr>
        <p:spPr>
          <a:xfrm>
            <a:off x="4652963" y="2961423"/>
            <a:ext cx="1875795" cy="1193976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KEY STAGE 5 SUBJECT OPTION TALKS IN LESSONS / ASSEMBLIES:  December 2025 onwards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651066-0DB3-AE7D-872E-30898FE36A3D}"/>
              </a:ext>
            </a:extLst>
          </p:cNvPr>
          <p:cNvSpPr/>
          <p:nvPr/>
        </p:nvSpPr>
        <p:spPr>
          <a:xfrm>
            <a:off x="7194127" y="2942225"/>
            <a:ext cx="1875795" cy="1193976"/>
          </a:xfrm>
          <a:prstGeom prst="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SIXTH FORM OPTIONS OPEN EVENING: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15th January 2026 </a:t>
            </a:r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AE907C-E5F6-E448-EFCC-479E60427BEA}"/>
              </a:ext>
            </a:extLst>
          </p:cNvPr>
          <p:cNvSpPr/>
          <p:nvPr/>
        </p:nvSpPr>
        <p:spPr>
          <a:xfrm>
            <a:off x="9762255" y="2597770"/>
            <a:ext cx="1875795" cy="1880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FREE CHOICE SURVEY: 19th January – 2nd February 2026 – the decisions made by pupils at this stage are used to help formulate the Sixth form option grid.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341DC8-E72B-17EF-AB28-0FB2D7243B58}"/>
              </a:ext>
            </a:extLst>
          </p:cNvPr>
          <p:cNvSpPr/>
          <p:nvPr/>
        </p:nvSpPr>
        <p:spPr>
          <a:xfrm>
            <a:off x="4652963" y="5137658"/>
            <a:ext cx="1875795" cy="11939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11 OPTIONS GRID AVAILABLE </a:t>
            </a:r>
          </a:p>
          <a:p>
            <a:pPr algn="ctr"/>
            <a:endParaRPr lang="en-US" sz="1400" b="1" kern="12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1600" b="1" kern="1200" baseline="30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2026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CACF5D-297E-495E-BC49-C2B49D5AE1E7}"/>
              </a:ext>
            </a:extLst>
          </p:cNvPr>
          <p:cNvSpPr/>
          <p:nvPr/>
        </p:nvSpPr>
        <p:spPr>
          <a:xfrm>
            <a:off x="7280513" y="5118460"/>
            <a:ext cx="1875795" cy="1193976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INDIVIDUAL STUDENT INTERVIEWS: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24th, 25th and 26th February 2026</a:t>
            </a:r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695482-63B5-2F88-86F0-623DF9A9B769}"/>
              </a:ext>
            </a:extLst>
          </p:cNvPr>
          <p:cNvSpPr/>
          <p:nvPr/>
        </p:nvSpPr>
        <p:spPr>
          <a:xfrm>
            <a:off x="9837757" y="5021885"/>
            <a:ext cx="1875795" cy="1392573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SIXTH FORM APPLICATION DEADLINE: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March 2026.</a:t>
            </a:r>
            <a:endParaRPr lang="en-GB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42FFAC-2AD4-54A8-54A8-DE0A16731F6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28759" y="1329656"/>
            <a:ext cx="549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D3BCC2-7FB9-C27F-9C28-0D4D1E1BED18}"/>
              </a:ext>
            </a:extLst>
          </p:cNvPr>
          <p:cNvCxnSpPr>
            <a:cxnSpLocks/>
          </p:cNvCxnSpPr>
          <p:nvPr/>
        </p:nvCxnSpPr>
        <p:spPr>
          <a:xfrm>
            <a:off x="9078311" y="1289109"/>
            <a:ext cx="54972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F2179718-327D-F540-5A4C-3700F9A42B9E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7601176" y="-103998"/>
            <a:ext cx="1055106" cy="50757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9E52C0-FECC-BEFA-A93F-52BF70815F8E}"/>
              </a:ext>
            </a:extLst>
          </p:cNvPr>
          <p:cNvCxnSpPr>
            <a:cxnSpLocks/>
          </p:cNvCxnSpPr>
          <p:nvPr/>
        </p:nvCxnSpPr>
        <p:spPr>
          <a:xfrm>
            <a:off x="6528759" y="3554137"/>
            <a:ext cx="54972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4FD96B-6F52-D406-DE28-844F84F50FFE}"/>
              </a:ext>
            </a:extLst>
          </p:cNvPr>
          <p:cNvCxnSpPr>
            <a:cxnSpLocks/>
          </p:cNvCxnSpPr>
          <p:nvPr/>
        </p:nvCxnSpPr>
        <p:spPr>
          <a:xfrm>
            <a:off x="9069922" y="3554137"/>
            <a:ext cx="549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FB5851A-27C4-DB04-0D47-834C171F7648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rot="5400000">
            <a:off x="7815878" y="2253382"/>
            <a:ext cx="659259" cy="5109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702AA4-3A59-5AC7-196E-5660A3F38F79}"/>
              </a:ext>
            </a:extLst>
          </p:cNvPr>
          <p:cNvCxnSpPr>
            <a:cxnSpLocks/>
          </p:cNvCxnSpPr>
          <p:nvPr/>
        </p:nvCxnSpPr>
        <p:spPr>
          <a:xfrm>
            <a:off x="6528759" y="5761839"/>
            <a:ext cx="54972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1AB328-027C-A76C-EC20-4F07FD90AB6C}"/>
              </a:ext>
            </a:extLst>
          </p:cNvPr>
          <p:cNvCxnSpPr>
            <a:cxnSpLocks/>
          </p:cNvCxnSpPr>
          <p:nvPr/>
        </p:nvCxnSpPr>
        <p:spPr>
          <a:xfrm>
            <a:off x="9156308" y="5761839"/>
            <a:ext cx="549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A3B62C0-5C0E-D7AA-9E02-13F4B56B2795}"/>
              </a:ext>
            </a:extLst>
          </p:cNvPr>
          <p:cNvSpPr txBox="1"/>
          <p:nvPr/>
        </p:nvSpPr>
        <p:spPr>
          <a:xfrm>
            <a:off x="746113" y="4478398"/>
            <a:ext cx="3228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Year 11 Options Process</a:t>
            </a:r>
          </a:p>
          <a:p>
            <a:pPr algn="ctr"/>
            <a:r>
              <a:rPr lang="en-GB" sz="2400" b="1" dirty="0"/>
              <a:t>2025-26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024CDA4B-02FA-DF22-B5CE-C8B78A0087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" y="337380"/>
            <a:ext cx="1254796" cy="1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CCC3-20F1-5E8B-3FA5-27986EAE2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rgbClr val="FF0000"/>
                </a:solidFill>
              </a:rPr>
              <a:t>Example Option Grid</a:t>
            </a:r>
          </a:p>
        </p:txBody>
      </p:sp>
      <p:pic>
        <p:nvPicPr>
          <p:cNvPr id="7" name="Picture 6" descr="A blue and yellow logo&#10;&#10;Description automatically generated">
            <a:extLst>
              <a:ext uri="{FF2B5EF4-FFF2-40B4-BE49-F238E27FC236}">
                <a16:creationId xmlns:a16="http://schemas.microsoft.com/office/drawing/2014/main" id="{904CD4FA-37AC-548C-B4EE-601BB94FF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84" y="218136"/>
            <a:ext cx="1254796" cy="159359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5D6481-979E-A49B-D558-8E8AC3FAC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763916"/>
              </p:ext>
            </p:extLst>
          </p:nvPr>
        </p:nvGraphicFramePr>
        <p:xfrm>
          <a:off x="1287379" y="1612232"/>
          <a:ext cx="8614610" cy="5175418"/>
        </p:xfrm>
        <a:graphic>
          <a:graphicData uri="http://schemas.openxmlformats.org/drawingml/2006/table">
            <a:tbl>
              <a:tblPr firstRow="1" firstCol="1" bandRow="1"/>
              <a:tblGrid>
                <a:gridCol w="1435357">
                  <a:extLst>
                    <a:ext uri="{9D8B030D-6E8A-4147-A177-3AD203B41FA5}">
                      <a16:colId xmlns:a16="http://schemas.microsoft.com/office/drawing/2014/main" val="3750592847"/>
                    </a:ext>
                  </a:extLst>
                </a:gridCol>
                <a:gridCol w="1538500">
                  <a:extLst>
                    <a:ext uri="{9D8B030D-6E8A-4147-A177-3AD203B41FA5}">
                      <a16:colId xmlns:a16="http://schemas.microsoft.com/office/drawing/2014/main" val="3362678958"/>
                    </a:ext>
                  </a:extLst>
                </a:gridCol>
                <a:gridCol w="1332831">
                  <a:extLst>
                    <a:ext uri="{9D8B030D-6E8A-4147-A177-3AD203B41FA5}">
                      <a16:colId xmlns:a16="http://schemas.microsoft.com/office/drawing/2014/main" val="1919407994"/>
                    </a:ext>
                  </a:extLst>
                </a:gridCol>
                <a:gridCol w="1435974">
                  <a:extLst>
                    <a:ext uri="{9D8B030D-6E8A-4147-A177-3AD203B41FA5}">
                      <a16:colId xmlns:a16="http://schemas.microsoft.com/office/drawing/2014/main" val="283318404"/>
                    </a:ext>
                  </a:extLst>
                </a:gridCol>
                <a:gridCol w="1435974">
                  <a:extLst>
                    <a:ext uri="{9D8B030D-6E8A-4147-A177-3AD203B41FA5}">
                      <a16:colId xmlns:a16="http://schemas.microsoft.com/office/drawing/2014/main" val="915778285"/>
                    </a:ext>
                  </a:extLst>
                </a:gridCol>
                <a:gridCol w="1435974">
                  <a:extLst>
                    <a:ext uri="{9D8B030D-6E8A-4147-A177-3AD203B41FA5}">
                      <a16:colId xmlns:a16="http://schemas.microsoft.com/office/drawing/2014/main" val="2927616604"/>
                    </a:ext>
                  </a:extLst>
                </a:gridCol>
              </a:tblGrid>
              <a:tr h="165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 A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 B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 C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 D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 E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 F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790172"/>
                  </a:ext>
                </a:extLst>
              </a:tr>
              <a:tr h="446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Skills Baccalaureate Wales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Photography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Extended Project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Rugby Academy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697814"/>
                  </a:ext>
                </a:extLst>
              </a:tr>
              <a:tr h="399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Business Studies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Economics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Biology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268586"/>
                  </a:ext>
                </a:extLst>
              </a:tr>
              <a:tr h="399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Language and Literature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Business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716085"/>
                  </a:ext>
                </a:extLst>
              </a:tr>
              <a:tr h="399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Science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Geology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Chemistry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Literature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736748"/>
                  </a:ext>
                </a:extLst>
              </a:tr>
              <a:tr h="295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BTEC Food and Nutrition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BTEC IT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Drama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Geography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18043"/>
                  </a:ext>
                </a:extLst>
              </a:tr>
              <a:tr h="399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   and    Further    Mathematics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953717"/>
                  </a:ext>
                </a:extLst>
              </a:tr>
              <a:tr h="399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L3 Medical Science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 Studies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0623096"/>
                  </a:ext>
                </a:extLst>
              </a:tr>
              <a:tr h="399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Education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Music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659645"/>
                  </a:ext>
                </a:extLst>
              </a:tr>
              <a:tr h="399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Sociology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 Design - DT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0246"/>
                  </a:ext>
                </a:extLst>
              </a:tr>
              <a:tr h="399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Welsh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Politics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392352"/>
                  </a:ext>
                </a:extLst>
              </a:tr>
              <a:tr h="399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Philosophy and Ethics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05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L3 Sport</a:t>
                      </a:r>
                      <a:endParaRPr lang="en-GB" sz="1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259988"/>
                  </a:ext>
                </a:extLst>
              </a:tr>
              <a:tr h="3014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Choice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Choice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Choice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Choice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Choice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Choice</a:t>
                      </a:r>
                      <a:endParaRPr lang="en-GB" sz="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17" marR="50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752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59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F0B1C-D816-A455-9356-6CB74F884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181455-E94C-D0C7-1D0F-6DCC1B89B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45" y="2255571"/>
            <a:ext cx="4183721" cy="1880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8CDD8B-8898-85C9-1874-819D77BC1C29}"/>
              </a:ext>
            </a:extLst>
          </p:cNvPr>
          <p:cNvSpPr/>
          <p:nvPr/>
        </p:nvSpPr>
        <p:spPr>
          <a:xfrm>
            <a:off x="4652964" y="732668"/>
            <a:ext cx="1875795" cy="1193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Completion of ILPP: September 2025 to April 2026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660DB-906C-687F-ABAB-2E9CB197B472}"/>
              </a:ext>
            </a:extLst>
          </p:cNvPr>
          <p:cNvSpPr/>
          <p:nvPr/>
        </p:nvSpPr>
        <p:spPr>
          <a:xfrm>
            <a:off x="7194127" y="719120"/>
            <a:ext cx="1875795" cy="11939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11 OPTIONS LAUNCH: Week beginning </a:t>
            </a:r>
          </a:p>
          <a:p>
            <a:pPr algn="ctr"/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1600" b="1" kern="1200" baseline="30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November 2025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DAE614-06B6-65B6-0BA5-A715B0E84F69}"/>
              </a:ext>
            </a:extLst>
          </p:cNvPr>
          <p:cNvSpPr/>
          <p:nvPr/>
        </p:nvSpPr>
        <p:spPr>
          <a:xfrm>
            <a:off x="9728699" y="712341"/>
            <a:ext cx="1875795" cy="1193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OPTION SUBJECT INFORMATION AVAILABLE ON THE SCHOOL WEBSITE: </a:t>
            </a: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December 2025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9482A7-B312-91A0-681E-AC8A906EF324}"/>
              </a:ext>
            </a:extLst>
          </p:cNvPr>
          <p:cNvSpPr/>
          <p:nvPr/>
        </p:nvSpPr>
        <p:spPr>
          <a:xfrm>
            <a:off x="4652963" y="2961423"/>
            <a:ext cx="1875795" cy="1193976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KEY STAGE 5 SUBJECT OPTION TALKS IN LESSONS / ASSEMBLIES:  December 2025 onwards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D1135-E16A-465B-AC78-711BF9F702CC}"/>
              </a:ext>
            </a:extLst>
          </p:cNvPr>
          <p:cNvSpPr/>
          <p:nvPr/>
        </p:nvSpPr>
        <p:spPr>
          <a:xfrm>
            <a:off x="7194127" y="2942225"/>
            <a:ext cx="1875795" cy="1193976"/>
          </a:xfrm>
          <a:prstGeom prst="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SIXTH FORM OPTIONS OPEN EVENING: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15th January 2026 </a:t>
            </a:r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E090D1-4CA9-F2A4-1C70-CC74A583B5CD}"/>
              </a:ext>
            </a:extLst>
          </p:cNvPr>
          <p:cNvSpPr/>
          <p:nvPr/>
        </p:nvSpPr>
        <p:spPr>
          <a:xfrm>
            <a:off x="9762255" y="2597770"/>
            <a:ext cx="1875795" cy="1880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FREE CHOICE SURVEY: 19th January – 2nd February 2026 – the decisions made by pupils at this stage are used to help formulate the Sixth form option grid.</a:t>
            </a:r>
            <a:endParaRPr lang="en-GB" sz="14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140DFE-4B5C-A376-A6EC-78B5842E02B0}"/>
              </a:ext>
            </a:extLst>
          </p:cNvPr>
          <p:cNvSpPr/>
          <p:nvPr/>
        </p:nvSpPr>
        <p:spPr>
          <a:xfrm>
            <a:off x="4652963" y="5137658"/>
            <a:ext cx="1875795" cy="11939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11 OPTIONS GRID AVAILABLE </a:t>
            </a:r>
          </a:p>
          <a:p>
            <a:pPr algn="ctr"/>
            <a:endParaRPr lang="en-US" sz="1400" b="1" kern="1200" dirty="0">
              <a:solidFill>
                <a:schemeClr val="tx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1600" b="1" kern="1200" baseline="30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February 2026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B6C5DE-6FB8-791D-9283-01EF0D5F03A4}"/>
              </a:ext>
            </a:extLst>
          </p:cNvPr>
          <p:cNvSpPr/>
          <p:nvPr/>
        </p:nvSpPr>
        <p:spPr>
          <a:xfrm>
            <a:off x="7280513" y="5118460"/>
            <a:ext cx="1875795" cy="1193976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INDIVIDUAL STUDENT INTERVIEWS: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24th, 25th and 26th February 2026</a:t>
            </a:r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96820-9175-1357-79C0-958EC8D0130F}"/>
              </a:ext>
            </a:extLst>
          </p:cNvPr>
          <p:cNvSpPr/>
          <p:nvPr/>
        </p:nvSpPr>
        <p:spPr>
          <a:xfrm>
            <a:off x="9837757" y="5021885"/>
            <a:ext cx="1875795" cy="1392573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SIXTH FORM APPLICATION DEADLINE: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b="1" dirty="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March 2026.</a:t>
            </a:r>
            <a:endParaRPr lang="en-GB" sz="1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A5DED9-B93F-C4A1-A5AB-8674016DA194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528759" y="1329656"/>
            <a:ext cx="549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4F3E48-7464-FD88-B443-0E30899C770D}"/>
              </a:ext>
            </a:extLst>
          </p:cNvPr>
          <p:cNvCxnSpPr>
            <a:cxnSpLocks/>
          </p:cNvCxnSpPr>
          <p:nvPr/>
        </p:nvCxnSpPr>
        <p:spPr>
          <a:xfrm>
            <a:off x="9078311" y="1289109"/>
            <a:ext cx="54972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9C4EEC6B-C965-BF24-A12B-863427FB6229}"/>
              </a:ext>
            </a:extLst>
          </p:cNvPr>
          <p:cNvCxnSpPr>
            <a:stCxn id="8" idx="2"/>
            <a:endCxn id="9" idx="0"/>
          </p:cNvCxnSpPr>
          <p:nvPr/>
        </p:nvCxnSpPr>
        <p:spPr>
          <a:xfrm rot="5400000">
            <a:off x="7601176" y="-103998"/>
            <a:ext cx="1055106" cy="507573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5CEF53-9622-F190-19CC-75412F1A5AE3}"/>
              </a:ext>
            </a:extLst>
          </p:cNvPr>
          <p:cNvCxnSpPr>
            <a:cxnSpLocks/>
          </p:cNvCxnSpPr>
          <p:nvPr/>
        </p:nvCxnSpPr>
        <p:spPr>
          <a:xfrm>
            <a:off x="6528759" y="3554137"/>
            <a:ext cx="54972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52AC3D-BEB1-5D58-9223-6199A034E6F6}"/>
              </a:ext>
            </a:extLst>
          </p:cNvPr>
          <p:cNvCxnSpPr>
            <a:cxnSpLocks/>
          </p:cNvCxnSpPr>
          <p:nvPr/>
        </p:nvCxnSpPr>
        <p:spPr>
          <a:xfrm>
            <a:off x="9069922" y="3554137"/>
            <a:ext cx="549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6A0B14F6-DE29-0A88-1191-9C388AC6338B}"/>
              </a:ext>
            </a:extLst>
          </p:cNvPr>
          <p:cNvCxnSpPr>
            <a:stCxn id="12" idx="2"/>
            <a:endCxn id="13" idx="0"/>
          </p:cNvCxnSpPr>
          <p:nvPr/>
        </p:nvCxnSpPr>
        <p:spPr>
          <a:xfrm rot="5400000">
            <a:off x="7815878" y="2253382"/>
            <a:ext cx="659259" cy="51092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AABCEB-E131-C3F5-26B6-C86FC847A4B9}"/>
              </a:ext>
            </a:extLst>
          </p:cNvPr>
          <p:cNvCxnSpPr>
            <a:cxnSpLocks/>
          </p:cNvCxnSpPr>
          <p:nvPr/>
        </p:nvCxnSpPr>
        <p:spPr>
          <a:xfrm>
            <a:off x="6528759" y="5761839"/>
            <a:ext cx="549720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0ADB19-D89C-D7A2-15C7-8F2A6D44892D}"/>
              </a:ext>
            </a:extLst>
          </p:cNvPr>
          <p:cNvCxnSpPr>
            <a:cxnSpLocks/>
          </p:cNvCxnSpPr>
          <p:nvPr/>
        </p:nvCxnSpPr>
        <p:spPr>
          <a:xfrm>
            <a:off x="9156308" y="5761839"/>
            <a:ext cx="549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353180B-6190-9068-2B53-DB72228FA10A}"/>
              </a:ext>
            </a:extLst>
          </p:cNvPr>
          <p:cNvSpPr txBox="1"/>
          <p:nvPr/>
        </p:nvSpPr>
        <p:spPr>
          <a:xfrm>
            <a:off x="746113" y="4478398"/>
            <a:ext cx="3228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Year 11 Options Process</a:t>
            </a:r>
          </a:p>
          <a:p>
            <a:pPr algn="ctr"/>
            <a:r>
              <a:rPr lang="en-GB" sz="2400" b="1" dirty="0"/>
              <a:t>2025-26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CDEAFE00-6544-ACF1-3DBF-8176F680E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6" y="337380"/>
            <a:ext cx="1254796" cy="1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84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138C-5EB6-DD46-DC06-860FB168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976D4A2-3CD3-AE15-1D36-8938AFFEB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379572" y="93784"/>
            <a:ext cx="24759144" cy="696350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415EB0-A20A-63E6-8D75-A549EC618B3F}"/>
              </a:ext>
            </a:extLst>
          </p:cNvPr>
          <p:cNvSpPr txBox="1"/>
          <p:nvPr/>
        </p:nvSpPr>
        <p:spPr>
          <a:xfrm>
            <a:off x="9797143" y="2659224"/>
            <a:ext cx="18194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apply for Sixth Form you will need to complete an online application.  The link will be found on this page on or after February 13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466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BBA5D4D8-362B-8A8D-7D95-3B646EDDC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53" r="15930"/>
          <a:stretch/>
        </p:blipFill>
        <p:spPr>
          <a:xfrm>
            <a:off x="0" y="1"/>
            <a:ext cx="2531165" cy="252351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9E6B2-EFCD-9ECD-1F44-1FD78A3E1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474" y="-1293884"/>
            <a:ext cx="3734014" cy="3566160"/>
          </a:xfrm>
        </p:spPr>
        <p:txBody>
          <a:bodyPr anchor="b">
            <a:normAutofit/>
          </a:bodyPr>
          <a:lstStyle/>
          <a:p>
            <a:r>
              <a:rPr lang="en-GB" sz="8000" dirty="0">
                <a:solidFill>
                  <a:schemeClr val="accent2">
                    <a:lumMod val="75000"/>
                  </a:schemeClr>
                </a:solidFill>
              </a:rPr>
              <a:t>Digital ILPP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4BEE4C-7B4C-7E12-BBDF-6BAE79861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557" y="2059453"/>
            <a:ext cx="3734014" cy="157276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Individual Learning Pathway Plan – Year 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46B4E-D565-2078-1E74-1B5F3204F45B}"/>
              </a:ext>
            </a:extLst>
          </p:cNvPr>
          <p:cNvSpPr txBox="1"/>
          <p:nvPr/>
        </p:nvSpPr>
        <p:spPr>
          <a:xfrm>
            <a:off x="660918" y="2746962"/>
            <a:ext cx="1087016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purpose of the ILPP is to provide you with information and direction for your next steps following compulsory education.</a:t>
            </a:r>
          </a:p>
          <a:p>
            <a:endParaRPr lang="en-GB" sz="2000" b="1" dirty="0"/>
          </a:p>
          <a:p>
            <a:r>
              <a:rPr lang="en-GB" sz="2000" b="1" dirty="0"/>
              <a:t>It includes information about: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Skills and Qualities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CV writing and Letters of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Interview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The options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Careers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Careers Wales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Pathways – alternatives to further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Useful 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Student finance</a:t>
            </a:r>
          </a:p>
          <a:p>
            <a:endParaRPr lang="en-GB" sz="2000" b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8141F-144B-3F42-7A31-D19A03D0B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33" y="3649898"/>
            <a:ext cx="2008938" cy="2892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CC8393-91AE-F3B9-DE72-C007C97018D5}"/>
              </a:ext>
            </a:extLst>
          </p:cNvPr>
          <p:cNvSpPr txBox="1"/>
          <p:nvPr/>
        </p:nvSpPr>
        <p:spPr>
          <a:xfrm>
            <a:off x="9058417" y="4203371"/>
            <a:ext cx="26406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>
                    <a:lumMod val="75000"/>
                  </a:schemeClr>
                </a:solidFill>
              </a:rPr>
              <a:t>During your wellbeing sessions you will have dedicated time in computer rooms to work through the ILPP and complete the required assignments.</a:t>
            </a:r>
          </a:p>
        </p:txBody>
      </p:sp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FB300795-6BE7-37BC-2D78-07AB8C149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767" y="287770"/>
            <a:ext cx="1254796" cy="1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4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9344F9-57A0-94D7-2664-8D9480BB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872" y="1623850"/>
            <a:ext cx="7400112" cy="4292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AB930D-EA1C-0B56-20EF-DF73101C3CC0}"/>
              </a:ext>
            </a:extLst>
          </p:cNvPr>
          <p:cNvSpPr txBox="1"/>
          <p:nvPr/>
        </p:nvSpPr>
        <p:spPr>
          <a:xfrm>
            <a:off x="774441" y="774458"/>
            <a:ext cx="49090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You access the ILPP through your wellbeing team.</a:t>
            </a:r>
          </a:p>
          <a:p>
            <a:endParaRPr lang="en-GB" b="1" dirty="0"/>
          </a:p>
          <a:p>
            <a:r>
              <a:rPr lang="en-GB" b="1" dirty="0"/>
              <a:t>Click on class notebook</a:t>
            </a:r>
            <a:r>
              <a:rPr lang="en-GB" dirty="0"/>
              <a:t>…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F44EBCFB-F3B4-2CD9-936C-CAE4D3C5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2" y="4489951"/>
            <a:ext cx="1254796" cy="15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5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1302</Words>
  <Application>Microsoft Office PowerPoint</Application>
  <PresentationFormat>Widescreen</PresentationFormat>
  <Paragraphs>245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Example Option Grid</vt:lpstr>
      <vt:lpstr>PowerPoint Presentation</vt:lpstr>
      <vt:lpstr>PowerPoint Presentation</vt:lpstr>
      <vt:lpstr>Digital ILPP</vt:lpstr>
      <vt:lpstr>PowerPoint Presentation</vt:lpstr>
      <vt:lpstr>Assignments</vt:lpstr>
      <vt:lpstr>PowerPoint Presentation</vt:lpstr>
      <vt:lpstr>PowerPoint Presentation</vt:lpstr>
      <vt:lpstr>Options for your next steps:</vt:lpstr>
      <vt:lpstr>PowerPoint Presentation</vt:lpstr>
      <vt:lpstr>PowerPoint Presentation</vt:lpstr>
      <vt:lpstr>PowerPoint Presentation</vt:lpstr>
      <vt:lpstr>PowerPoint Presentation</vt:lpstr>
      <vt:lpstr>Year 11 Timeline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ILPP</dc:title>
  <dc:creator>GamboldK</dc:creator>
  <cp:lastModifiedBy>DaviesJW</cp:lastModifiedBy>
  <cp:revision>13</cp:revision>
  <dcterms:created xsi:type="dcterms:W3CDTF">2023-11-09T11:38:41Z</dcterms:created>
  <dcterms:modified xsi:type="dcterms:W3CDTF">2025-10-07T11:02:22Z</dcterms:modified>
</cp:coreProperties>
</file>